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322" r:id="rId2"/>
    <p:sldId id="257" r:id="rId3"/>
    <p:sldId id="258" r:id="rId4"/>
    <p:sldId id="260" r:id="rId5"/>
    <p:sldId id="323" r:id="rId6"/>
    <p:sldId id="262" r:id="rId7"/>
    <p:sldId id="265" r:id="rId8"/>
    <p:sldId id="343" r:id="rId9"/>
    <p:sldId id="325" r:id="rId10"/>
    <p:sldId id="267" r:id="rId11"/>
    <p:sldId id="335" r:id="rId12"/>
    <p:sldId id="326" r:id="rId13"/>
    <p:sldId id="269" r:id="rId14"/>
    <p:sldId id="327" r:id="rId15"/>
    <p:sldId id="328" r:id="rId16"/>
    <p:sldId id="329" r:id="rId17"/>
    <p:sldId id="336" r:id="rId18"/>
    <p:sldId id="330" r:id="rId19"/>
    <p:sldId id="337" r:id="rId20"/>
    <p:sldId id="272" r:id="rId21"/>
    <p:sldId id="347" r:id="rId22"/>
    <p:sldId id="348" r:id="rId23"/>
    <p:sldId id="339" r:id="rId24"/>
    <p:sldId id="340" r:id="rId25"/>
    <p:sldId id="341" r:id="rId26"/>
    <p:sldId id="342" r:id="rId27"/>
    <p:sldId id="345" r:id="rId28"/>
    <p:sldId id="346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266" autoAdjust="0"/>
    <p:restoredTop sz="96327"/>
  </p:normalViewPr>
  <p:slideViewPr>
    <p:cSldViewPr snapToGrid="0">
      <p:cViewPr>
        <p:scale>
          <a:sx n="75" d="100"/>
          <a:sy n="75" d="100"/>
        </p:scale>
        <p:origin x="2430" y="7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140A59-F3C3-41CE-81E1-68B9CDDFB3FD}" type="datetimeFigureOut">
              <a:rPr lang="ru-RU" smtClean="0"/>
              <a:t>14.08.2023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156D06-6B42-419D-A61C-F7AD4503184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599999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156D06-6B42-419D-A61C-F7AD45031849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160216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8CFB4BA-4847-4950-9046-35C5746961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C50F236-05DE-4EA6-B24B-C0FEBD7296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412F55E-4C2C-4815-9251-414FB0B405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43DC6-30E4-4569-999A-C703F926F2AF}" type="datetimeFigureOut">
              <a:rPr lang="en-US" smtClean="0"/>
              <a:t>8/14/2023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07044F1-1BCB-437D-94B7-748CD73BDC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8FE5FCA-3381-4AA7-97BE-E08360D07E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3B737-A709-4ABC-AFE0-A6B067850C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374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FE3F53-D493-48AC-971D-7454A8D78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E4A05121-2968-48C3-BB49-AF0AC43AD1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8A79E25-1AB6-488D-AFD4-754FABB441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43DC6-30E4-4569-999A-C703F926F2AF}" type="datetimeFigureOut">
              <a:rPr lang="en-US" smtClean="0"/>
              <a:t>8/14/2023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F133EB6-0DE0-4289-8048-2D6D72BA67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8889C22-9049-4BFC-8501-808125020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3B737-A709-4ABC-AFE0-A6B067850C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2138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BA0A8197-99AF-4047-BB35-1E28D8D181D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32B8222B-3624-4C62-9AC8-0C9ACA8710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9B1FCEF-30E5-4242-9E96-510141165C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43DC6-30E4-4569-999A-C703F926F2AF}" type="datetimeFigureOut">
              <a:rPr lang="en-US" smtClean="0"/>
              <a:t>8/14/2023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83953CE-A629-44C1-8C47-D85C4C211F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4200CE6-DA51-4537-A51E-3A38FB76B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3B737-A709-4ABC-AFE0-A6B067850C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4018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42078B4-C8B8-4494-8D96-3C27E8336B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FB14A32-4487-4DEA-8E16-BCEFD68053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CAA63F3-81BF-4E33-9692-6778B8E19D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43DC6-30E4-4569-999A-C703F926F2AF}" type="datetimeFigureOut">
              <a:rPr lang="en-US" smtClean="0"/>
              <a:t>8/14/2023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DE3BEBD-8CC4-4081-9FDB-95EB8C3FA1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28FB63A-262B-4B36-853D-8FD6AE113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3B737-A709-4ABC-AFE0-A6B067850C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6147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CC43E4F-3035-403A-BF75-75C94FBBF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03DCB50-56CC-4CB7-B0E9-C49EE413D0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48699E2-26D2-4F29-BECB-D950644819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43DC6-30E4-4569-999A-C703F926F2AF}" type="datetimeFigureOut">
              <a:rPr lang="en-US" smtClean="0"/>
              <a:t>8/14/2023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8572401-E422-4507-AF7F-D7097CB4EF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DC6EC42-24E3-47D8-9888-D943C92725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3B737-A709-4ABC-AFE0-A6B067850C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2724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CED8482-B2D7-40A8-802B-023F790905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7C7A474-D83F-4629-BFC3-2F4B70530F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BDD1A05-87B9-4B2D-8E14-4A30D386B2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BBC8B2B-8080-4609-A242-EA6E91AF79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43DC6-30E4-4569-999A-C703F926F2AF}" type="datetimeFigureOut">
              <a:rPr lang="en-US" smtClean="0"/>
              <a:t>8/14/2023</a:t>
            </a:fld>
            <a:endParaRPr lang="en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7E48783-5AEF-42A6-9B25-9575CD409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E1D6438-4412-440C-9295-08502F801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3B737-A709-4ABC-AFE0-A6B067850C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232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3A02B6-9656-414C-BE0E-10520656D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20224BE-5E0C-4E18-BFEF-DD7D38630D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2F82B3EE-40C5-4C9D-A53F-B840D95C58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6CE08FC7-9C8F-40C5-A36C-57D977012B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CDA3F2C0-DF9F-4B0C-8FF7-87FA6D0C982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4670B12D-A9FE-4003-AD82-C945E46501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43DC6-30E4-4569-999A-C703F926F2AF}" type="datetimeFigureOut">
              <a:rPr lang="en-US" smtClean="0"/>
              <a:t>8/14/2023</a:t>
            </a:fld>
            <a:endParaRPr lang="en-US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01D85015-23A3-46A2-835F-65D23A8CC6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3ECA17E4-0196-4A48-A9E8-2CDD64816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3B737-A709-4ABC-AFE0-A6B067850C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506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333BF47-6BDB-4118-A251-A1E8A5BAC7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77ED7011-686E-45C2-8968-A0B2E5D91B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43DC6-30E4-4569-999A-C703F926F2AF}" type="datetimeFigureOut">
              <a:rPr lang="en-US" smtClean="0"/>
              <a:t>8/14/2023</a:t>
            </a:fld>
            <a:endParaRPr lang="en-US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84ACE154-94EF-4E83-9D3F-7EE1930226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E255E03A-D16A-4D69-90DC-E58F3F32ED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3B737-A709-4ABC-AFE0-A6B067850C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7088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774E9CB4-2963-43D8-8D7F-D3C9C5A636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43DC6-30E4-4569-999A-C703F926F2AF}" type="datetimeFigureOut">
              <a:rPr lang="en-US" smtClean="0"/>
              <a:t>8/14/2023</a:t>
            </a:fld>
            <a:endParaRPr lang="en-US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C54DA748-DD83-4645-AFEB-64F927049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D3C6B88-BC8D-458D-A522-282B466F8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3B737-A709-4ABC-AFE0-A6B067850C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1700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9876CF2-7597-4002-8ABA-F1D3B86D93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A3F4F31-CC84-417F-B967-C992A4599C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1EC5051-C614-4B70-A698-B21DE6B2C3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B9C3610-5D28-44EB-9587-C384AEC28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43DC6-30E4-4569-999A-C703F926F2AF}" type="datetimeFigureOut">
              <a:rPr lang="en-US" smtClean="0"/>
              <a:t>8/14/2023</a:t>
            </a:fld>
            <a:endParaRPr lang="en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53EF8BB-8CBF-4362-9146-DEF1DEC21B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11AA93E-098B-4DBE-A044-721E37D6D1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3B737-A709-4ABC-AFE0-A6B067850C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5639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3CC3971-FAC8-4F52-B15E-7F9CCA65EA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62583E30-D6F9-47C1-B0FD-3070A90D9CE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133E1C3-FED5-47C3-8D75-D0E1CE87A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7B8DF28-82CD-4556-9610-6627C6C1E2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43DC6-30E4-4569-999A-C703F926F2AF}" type="datetimeFigureOut">
              <a:rPr lang="en-US" smtClean="0"/>
              <a:t>8/14/2023</a:t>
            </a:fld>
            <a:endParaRPr lang="en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C754358-7942-4E40-AF93-18EF33D320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0356B49-2C0E-451A-8A9A-74FDF9A8C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3B737-A709-4ABC-AFE0-A6B067850C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6816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B55DBB2-2936-4C5B-A898-17ABF8192B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7DD482A-BA7D-4219-92B7-5B66F76D4E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6365484-7FD2-4223-ACAC-F0B65AFF5E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343DC6-30E4-4569-999A-C703F926F2AF}" type="datetimeFigureOut">
              <a:rPr lang="en-US" smtClean="0"/>
              <a:t>8/14/2023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E91DAA7-F8E0-4BCD-8D26-540FF2A6E1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4E25FF6-6DD2-4839-9908-5D121329B4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C3B737-A709-4ABC-AFE0-A6B067850C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1267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em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7" Type="http://schemas.openxmlformats.org/officeDocument/2006/relationships/image" Target="../media/image26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00.png"/><Relationship Id="rId4" Type="http://schemas.openxmlformats.org/officeDocument/2006/relationships/image" Target="../media/image39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AE3A209-E86B-43CF-A4CE-1917FCF9C1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569245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ru-RU" sz="6600" b="1" dirty="0"/>
              <a:t>Статистический подход к анализу </a:t>
            </a:r>
            <a:br>
              <a:rPr lang="ru-RU" sz="6600" b="1" dirty="0"/>
            </a:br>
            <a:r>
              <a:rPr lang="ru-RU" sz="6600" b="1" dirty="0"/>
              <a:t>временных рядов.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1539093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647D957-91ED-4DFD-BF38-CD0297336D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4118"/>
            <a:ext cx="10515600" cy="782357"/>
          </a:xfrm>
        </p:spPr>
        <p:txBody>
          <a:bodyPr/>
          <a:lstStyle/>
          <a:p>
            <a:pPr algn="ctr"/>
            <a:r>
              <a:rPr lang="ru-RU" b="1" dirty="0"/>
              <a:t>Анализ стационарности</a:t>
            </a:r>
            <a:endParaRPr lang="en-US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4718F5E-C23C-4099-A406-E529666DEA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6165" y="923365"/>
            <a:ext cx="10887635" cy="5710517"/>
          </a:xfrm>
        </p:spPr>
        <p:txBody>
          <a:bodyPr>
            <a:normAutofit/>
          </a:bodyPr>
          <a:lstStyle/>
          <a:p>
            <a:r>
              <a:rPr lang="ru-RU" sz="2400" b="1" dirty="0"/>
              <a:t>Стационарный ряд </a:t>
            </a:r>
            <a:r>
              <a:rPr lang="ru-RU" sz="2400" dirty="0"/>
              <a:t>- временной ряд называется стационарным, если его статистические свойства не меняются с течением времени. </a:t>
            </a:r>
            <a:endParaRPr lang="en-US" sz="2400" dirty="0"/>
          </a:p>
          <a:p>
            <a:r>
              <a:rPr lang="ru-RU" sz="2400" dirty="0"/>
              <a:t>Другими словами, </a:t>
            </a:r>
            <a:r>
              <a:rPr lang="en-US" sz="2400" dirty="0" err="1"/>
              <a:t>ряд</a:t>
            </a:r>
            <a:r>
              <a:rPr lang="ru-RU" sz="2400" dirty="0"/>
              <a:t> имеет постоянное среднее значение и дисперсию, а ковариация зависит только от разницы индексов лагов. </a:t>
            </a:r>
          </a:p>
          <a:p>
            <a:pPr lvl="1"/>
            <a:r>
              <a:rPr lang="ru-RU" sz="2000" dirty="0"/>
              <a:t>указанные статистические характеристики не должны быть бесконечными.</a:t>
            </a:r>
          </a:p>
          <a:p>
            <a:r>
              <a:rPr lang="ru-RU" sz="2400" dirty="0"/>
              <a:t>Предыдущее определение можно назвать стационарным в </a:t>
            </a:r>
            <a:r>
              <a:rPr lang="ru-RU" sz="2400" b="1" dirty="0"/>
              <a:t>слабом смысле</a:t>
            </a:r>
            <a:r>
              <a:rPr lang="ru-RU" sz="2400" dirty="0"/>
              <a:t>.</a:t>
            </a:r>
          </a:p>
          <a:p>
            <a:r>
              <a:rPr lang="ru-RU" sz="2400" b="1" dirty="0"/>
              <a:t>Сильная стационарность </a:t>
            </a:r>
            <a:r>
              <a:rPr lang="ru-RU" sz="2400" dirty="0"/>
              <a:t>означает, что ряд (и его распределение со статистической точки зрения) не меняются с течением времени.</a:t>
            </a:r>
          </a:p>
        </p:txBody>
      </p:sp>
      <p:pic>
        <p:nvPicPr>
          <p:cNvPr id="6" name="Picture 2" descr="image.png">
            <a:extLst>
              <a:ext uri="{FF2B5EF4-FFF2-40B4-BE49-F238E27FC236}">
                <a16:creationId xmlns:a16="http://schemas.microsoft.com/office/drawing/2014/main" id="{83EEAD69-7AD4-493A-A864-030C93EB54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135"/>
          <a:stretch/>
        </p:blipFill>
        <p:spPr bwMode="auto">
          <a:xfrm>
            <a:off x="2139367" y="4056811"/>
            <a:ext cx="6051478" cy="2710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4717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647D957-91ED-4DFD-BF38-CD0297336D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4118"/>
            <a:ext cx="10515600" cy="782357"/>
          </a:xfrm>
        </p:spPr>
        <p:txBody>
          <a:bodyPr/>
          <a:lstStyle/>
          <a:p>
            <a:pPr algn="ctr"/>
            <a:r>
              <a:rPr lang="ru-RU" b="1" dirty="0"/>
              <a:t>Анализ стационарности</a:t>
            </a:r>
            <a:endParaRPr lang="en-US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4718F5E-C23C-4099-A406-E529666DEA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6165" y="923365"/>
            <a:ext cx="10887635" cy="571051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.</a:t>
            </a:r>
            <a:r>
              <a:rPr lang="ru-RU" b="1" dirty="0"/>
              <a:t>Нестационарный ряд </a:t>
            </a:r>
            <a:r>
              <a:rPr lang="ru-RU" dirty="0"/>
              <a:t>- временной ряд считается нестационарным, если некоторые из его статистических свойств меняются с течением времени. </a:t>
            </a:r>
          </a:p>
          <a:p>
            <a:pPr marL="0" indent="0">
              <a:buNone/>
            </a:pPr>
            <a:r>
              <a:rPr lang="ru-RU" dirty="0"/>
              <a:t>Другими словами, он имеет переменную среднего времени, дисперсию или другие статистические характеристики.</a:t>
            </a:r>
            <a:endParaRPr lang="en-US" sz="3600" dirty="0"/>
          </a:p>
        </p:txBody>
      </p:sp>
      <p:pic>
        <p:nvPicPr>
          <p:cNvPr id="7170" name="Picture 2" descr="image.png">
            <a:extLst>
              <a:ext uri="{FF2B5EF4-FFF2-40B4-BE49-F238E27FC236}">
                <a16:creationId xmlns:a16="http://schemas.microsoft.com/office/drawing/2014/main" id="{0FBAF8A5-46C7-4F6E-B148-B2008975F9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135"/>
          <a:stretch/>
        </p:blipFill>
        <p:spPr bwMode="auto">
          <a:xfrm>
            <a:off x="6112897" y="3208421"/>
            <a:ext cx="5874395" cy="2631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2" descr="Stationarity in time series analysis | by Shay Palachy | Towards Data  Scienc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975" y="3778623"/>
            <a:ext cx="5815683" cy="2077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086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647D957-91ED-4DFD-BF38-CD0297336D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4118"/>
            <a:ext cx="10515600" cy="782357"/>
          </a:xfrm>
        </p:spPr>
        <p:txBody>
          <a:bodyPr/>
          <a:lstStyle/>
          <a:p>
            <a:pPr algn="ctr"/>
            <a:r>
              <a:rPr lang="ru-RU" b="1" dirty="0"/>
              <a:t>Анализ стационарности</a:t>
            </a:r>
            <a:endParaRPr lang="en-US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4718F5E-C23C-4099-A406-E529666DEA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6165" y="923365"/>
            <a:ext cx="10887635" cy="5710517"/>
          </a:xfrm>
        </p:spPr>
        <p:txBody>
          <a:bodyPr>
            <a:normAutofit/>
          </a:bodyPr>
          <a:lstStyle/>
          <a:p>
            <a:r>
              <a:rPr lang="ru-RU" sz="2400" dirty="0"/>
              <a:t>В идеале мы хотим иметь стационарный временной ряд. </a:t>
            </a:r>
          </a:p>
          <a:p>
            <a:r>
              <a:rPr lang="ru-RU" sz="2400" dirty="0"/>
              <a:t>Поскольку не все серии являются стационарными, мы можем выполнять различные преобразования, чтобы сделать их стационарными.</a:t>
            </a:r>
          </a:p>
          <a:p>
            <a:r>
              <a:rPr lang="ru-RU" sz="2400" dirty="0"/>
              <a:t>Стационарный временной ряд может быть описан только его средним значением и значениями дисперсии (и ковариации), для нестационарных временных рядов существует множество других статистических характеристик.</a:t>
            </a:r>
          </a:p>
          <a:p>
            <a:r>
              <a:rPr lang="ru-RU" sz="2400" dirty="0"/>
              <a:t> Мы можем рассматривать стационарное поведение для каждой части временного ряда: тренд, цикличность, сезонность, шумы.</a:t>
            </a:r>
            <a:endParaRPr lang="en-US" sz="2400" dirty="0"/>
          </a:p>
        </p:txBody>
      </p:sp>
      <p:pic>
        <p:nvPicPr>
          <p:cNvPr id="8194" name="Picture 2" descr="image.png">
            <a:extLst>
              <a:ext uri="{FF2B5EF4-FFF2-40B4-BE49-F238E27FC236}">
                <a16:creationId xmlns:a16="http://schemas.microsoft.com/office/drawing/2014/main" id="{6746E3D6-529F-4739-A650-20C1F5C858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9540" y="4061523"/>
            <a:ext cx="6791662" cy="2675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782E356C-046E-4843-B5D7-DE4EEBFD5CA7}"/>
              </a:ext>
            </a:extLst>
          </p:cNvPr>
          <p:cNvSpPr/>
          <p:nvPr/>
        </p:nvSpPr>
        <p:spPr>
          <a:xfrm>
            <a:off x="752826" y="4545881"/>
            <a:ext cx="305005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Пример нестационарного ряда с разными средними значениями и значениями дисперсии </a:t>
            </a:r>
          </a:p>
        </p:txBody>
      </p:sp>
    </p:spTree>
    <p:extLst>
      <p:ext uri="{BB962C8B-B14F-4D97-AF65-F5344CB8AC3E}">
        <p14:creationId xmlns:p14="http://schemas.microsoft.com/office/powerpoint/2010/main" val="2092709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5A8996F-4EBF-4A42-B1B0-6C20D2DFE1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89934"/>
          </a:xfrm>
        </p:spPr>
        <p:txBody>
          <a:bodyPr/>
          <a:lstStyle/>
          <a:p>
            <a:pPr algn="ctr"/>
            <a:r>
              <a:rPr lang="ru-RU" b="1" dirty="0"/>
              <a:t>Анализ стационарности</a:t>
            </a:r>
            <a:endParaRPr lang="en-US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AE5F075-BD33-4A64-9615-916178391B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047" y="1242920"/>
            <a:ext cx="10515600" cy="460374"/>
          </a:xfrm>
        </p:spPr>
        <p:txBody>
          <a:bodyPr>
            <a:normAutofit/>
          </a:bodyPr>
          <a:lstStyle/>
          <a:p>
            <a:r>
              <a:rPr lang="ru-RU" sz="2000" dirty="0"/>
              <a:t>Пример стационарности линии тренда</a:t>
            </a:r>
            <a:endParaRPr lang="en-US" sz="2000" dirty="0"/>
          </a:p>
        </p:txBody>
      </p:sp>
      <p:pic>
        <p:nvPicPr>
          <p:cNvPr id="9218" name="Picture 2" descr="image.png">
            <a:extLst>
              <a:ext uri="{FF2B5EF4-FFF2-40B4-BE49-F238E27FC236}">
                <a16:creationId xmlns:a16="http://schemas.microsoft.com/office/drawing/2014/main" id="{052CE546-38C8-4545-9CE9-3131E75606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047" y="1703294"/>
            <a:ext cx="4705350" cy="253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Объект 2">
            <a:extLst>
              <a:ext uri="{FF2B5EF4-FFF2-40B4-BE49-F238E27FC236}">
                <a16:creationId xmlns:a16="http://schemas.microsoft.com/office/drawing/2014/main" id="{45038227-696C-41D4-9A08-38060580E5A9}"/>
              </a:ext>
            </a:extLst>
          </p:cNvPr>
          <p:cNvSpPr txBox="1">
            <a:spLocks/>
          </p:cNvSpPr>
          <p:nvPr/>
        </p:nvSpPr>
        <p:spPr>
          <a:xfrm>
            <a:off x="5127813" y="1255060"/>
            <a:ext cx="6535270" cy="4603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600" dirty="0"/>
              <a:t>Пример сезонной стационарности (в смысле дисперсии)</a:t>
            </a:r>
            <a:endParaRPr lang="en-US" sz="1600" dirty="0"/>
          </a:p>
        </p:txBody>
      </p:sp>
      <p:pic>
        <p:nvPicPr>
          <p:cNvPr id="9220" name="Picture 4" descr="image.png">
            <a:extLst>
              <a:ext uri="{FF2B5EF4-FFF2-40B4-BE49-F238E27FC236}">
                <a16:creationId xmlns:a16="http://schemas.microsoft.com/office/drawing/2014/main" id="{128D129D-DCD4-4354-8157-9D2680DA58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0886" y="1741021"/>
            <a:ext cx="3876675" cy="2124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Объект 2">
            <a:extLst>
              <a:ext uri="{FF2B5EF4-FFF2-40B4-BE49-F238E27FC236}">
                <a16:creationId xmlns:a16="http://schemas.microsoft.com/office/drawing/2014/main" id="{7226A53E-F261-4312-BAF5-E1890408B123}"/>
              </a:ext>
            </a:extLst>
          </p:cNvPr>
          <p:cNvSpPr txBox="1">
            <a:spLocks/>
          </p:cNvSpPr>
          <p:nvPr/>
        </p:nvSpPr>
        <p:spPr>
          <a:xfrm>
            <a:off x="488576" y="3820833"/>
            <a:ext cx="10515600" cy="46037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Пример сезонной стационарности (в смысле периода сезонности)</a:t>
            </a:r>
            <a:endParaRPr lang="en-US" sz="2000" dirty="0"/>
          </a:p>
        </p:txBody>
      </p:sp>
      <p:pic>
        <p:nvPicPr>
          <p:cNvPr id="9222" name="Picture 6" descr="image.png">
            <a:extLst>
              <a:ext uri="{FF2B5EF4-FFF2-40B4-BE49-F238E27FC236}">
                <a16:creationId xmlns:a16="http://schemas.microsoft.com/office/drawing/2014/main" id="{C99BD1AB-58BB-4B8A-925E-27D840368B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1790" y="4281207"/>
            <a:ext cx="5391150" cy="2371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6845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5A8996F-4EBF-4A42-B1B0-6C20D2DFE1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89934"/>
          </a:xfrm>
        </p:spPr>
        <p:txBody>
          <a:bodyPr/>
          <a:lstStyle/>
          <a:p>
            <a:pPr algn="ctr"/>
            <a:r>
              <a:rPr lang="ru-RU" b="1" dirty="0"/>
              <a:t>Анализ </a:t>
            </a:r>
            <a:r>
              <a:rPr lang="ru-RU" b="1" dirty="0" err="1"/>
              <a:t>нестационарности</a:t>
            </a:r>
            <a:endParaRPr lang="en-US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AE5F075-BD33-4A64-9615-916178391B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047" y="1242920"/>
            <a:ext cx="10515600" cy="460374"/>
          </a:xfrm>
        </p:spPr>
        <p:txBody>
          <a:bodyPr>
            <a:normAutofit/>
          </a:bodyPr>
          <a:lstStyle/>
          <a:p>
            <a:r>
              <a:rPr lang="ru-RU" sz="2000" dirty="0"/>
              <a:t>Примеры нестационарных временных рядов</a:t>
            </a:r>
            <a:endParaRPr lang="en-US" sz="2000" dirty="0"/>
          </a:p>
        </p:txBody>
      </p:sp>
      <p:pic>
        <p:nvPicPr>
          <p:cNvPr id="10242" name="Picture 2" descr="image.png">
            <a:extLst>
              <a:ext uri="{FF2B5EF4-FFF2-40B4-BE49-F238E27FC236}">
                <a16:creationId xmlns:a16="http://schemas.microsoft.com/office/drawing/2014/main" id="{DD8C898C-2BC4-4CDA-A79D-0C28B3CBB9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8785" y="1111153"/>
            <a:ext cx="8254429" cy="5430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1915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4F537B0-7966-4E39-93FF-9C938D867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941" y="365125"/>
            <a:ext cx="11084859" cy="701675"/>
          </a:xfrm>
        </p:spPr>
        <p:txBody>
          <a:bodyPr/>
          <a:lstStyle/>
          <a:p>
            <a:r>
              <a:rPr lang="ru-RU" dirty="0"/>
              <a:t>Белый Гауссов шум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A8D042F3-0F09-4E1C-8D08-588BCFBDDF1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68941" y="905854"/>
                <a:ext cx="11545840" cy="4341264"/>
              </a:xfrm>
            </p:spPr>
            <p:txBody>
              <a:bodyPr>
                <a:normAutofit fontScale="62500" lnSpcReduction="20000"/>
              </a:bodyPr>
              <a:lstStyle/>
              <a:p>
                <a:pPr>
                  <a:lnSpc>
                    <a:spcPct val="120000"/>
                  </a:lnSpc>
                  <a:spcBef>
                    <a:spcPts val="0"/>
                  </a:spcBef>
                </a:pPr>
                <a:r>
                  <a:rPr lang="ru-RU" dirty="0"/>
                  <a:t>Одним из наиболее важных случаев стационарного анализа является стационарность шума. </a:t>
                </a:r>
              </a:p>
              <a:p>
                <a:pPr>
                  <a:lnSpc>
                    <a:spcPct val="120000"/>
                  </a:lnSpc>
                  <a:spcBef>
                    <a:spcPts val="0"/>
                  </a:spcBef>
                </a:pPr>
                <a:r>
                  <a:rPr lang="ru-RU" dirty="0"/>
                  <a:t>Шум стационарности с независимыми выборками во времени (с автокорреляцией 0) называется шумом белого гаусса (WGN). </a:t>
                </a:r>
              </a:p>
              <a:p>
                <a:pPr>
                  <a:lnSpc>
                    <a:spcPct val="120000"/>
                  </a:lnSpc>
                  <a:spcBef>
                    <a:spcPts val="0"/>
                  </a:spcBef>
                </a:pPr>
                <a:r>
                  <a:rPr lang="ru-RU" dirty="0"/>
                  <a:t>Таким образом, WGN - это ряд с 𝑒𝑣 = 0; 𝑣𝑎𝑟 &lt;∞; 𝑐𝑜𝑣 (𝑛) = 𝑠𝑡𝑑⋅𝛿 (𝑘 − 𝑛), где 𝛿 (𝑘 − 𝑛) = 1, если 𝑘 = 𝑛, и 0 в остальных случаях. </a:t>
                </a:r>
              </a:p>
              <a:p>
                <a:pPr lvl="1">
                  <a:lnSpc>
                    <a:spcPct val="120000"/>
                  </a:lnSpc>
                  <a:spcBef>
                    <a:spcPts val="0"/>
                  </a:spcBef>
                </a:pPr>
                <a:r>
                  <a:rPr lang="ru-RU" dirty="0"/>
                  <a:t>Обратите внимание, что дисперсия также может быть названа мощностью шума.</a:t>
                </a:r>
              </a:p>
              <a:p>
                <a:pPr>
                  <a:lnSpc>
                    <a:spcPct val="120000"/>
                  </a:lnSpc>
                  <a:spcBef>
                    <a:spcPts val="0"/>
                  </a:spcBef>
                </a:pPr>
                <a:r>
                  <a:rPr lang="ru-RU" dirty="0"/>
                  <a:t>Если WGN имеет </a:t>
                </a:r>
                <a:r>
                  <a:rPr lang="ru-RU" dirty="0" err="1"/>
                  <a:t>const</a:t>
                </a:r>
                <a:r>
                  <a:rPr lang="ru-RU" dirty="0"/>
                  <a:t> среднее и дисперсию, ее также можно назвать независимой и идентично распределенной (</a:t>
                </a:r>
                <a:r>
                  <a:rPr lang="ru-RU" dirty="0" err="1"/>
                  <a:t>i.i.d</a:t>
                </a:r>
                <a:r>
                  <a:rPr lang="ru-RU" dirty="0"/>
                  <a:t>).</a:t>
                </a:r>
              </a:p>
              <a:p>
                <a:pPr>
                  <a:lnSpc>
                    <a:spcPct val="120000"/>
                  </a:lnSpc>
                  <a:spcBef>
                    <a:spcPts val="0"/>
                  </a:spcBef>
                </a:pPr>
                <a:r>
                  <a:rPr lang="ru-RU" dirty="0"/>
                  <a:t>Многие стационарные процессы (задачи) во временных рядах моделируются как детерминированные на фоне белых гауссовских шумов.</a:t>
                </a:r>
              </a:p>
              <a:p>
                <a:pPr>
                  <a:lnSpc>
                    <a:spcPct val="120000"/>
                  </a:lnSpc>
                  <a:spcBef>
                    <a:spcPts val="0"/>
                  </a:spcBef>
                </a:pPr>
                <a:r>
                  <a:rPr lang="ru-RU" dirty="0"/>
                  <a:t>Обратите внимание, что WGN имеет так называемое нормальное распределение с нулевым средним.</a:t>
                </a: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𝑤𝑔𝑛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𝑠𝑡𝑑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𝑤𝑔𝑛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  <m:rad>
                            <m:radPr>
                              <m:deg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</m:rad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𝑤𝑔𝑛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𝑠𝑡𝑑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𝑤𝑔𝑛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dirty="0"/>
              </a:p>
              <a:p>
                <a:pPr>
                  <a:lnSpc>
                    <a:spcPct val="120000"/>
                  </a:lnSpc>
                  <a:spcBef>
                    <a:spcPts val="0"/>
                  </a:spcBef>
                </a:pPr>
                <a:r>
                  <a:rPr lang="ru-RU" dirty="0"/>
                  <a:t>где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𝑤𝑔𝑛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  <a:r>
                  <a:rPr lang="ru-RU" dirty="0"/>
                  <a:t>распределние</a:t>
                </a:r>
                <a:r>
                  <a:rPr lang="en-US" dirty="0"/>
                  <a:t>.</a:t>
                </a:r>
              </a:p>
              <a:p>
                <a:pPr>
                  <a:lnSpc>
                    <a:spcPct val="120000"/>
                  </a:lnSpc>
                  <a:spcBef>
                    <a:spcPts val="0"/>
                  </a:spcBef>
                </a:pPr>
                <a:endParaRPr lang="en-US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A8D042F3-0F09-4E1C-8D08-588BCFBDDF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8941" y="905854"/>
                <a:ext cx="11545840" cy="4341264"/>
              </a:xfrm>
              <a:blipFill>
                <a:blip r:embed="rId2"/>
                <a:stretch>
                  <a:fillRect l="-317" t="-843" r="-58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268" name="Picture 4" descr="image.png">
            <a:extLst>
              <a:ext uri="{FF2B5EF4-FFF2-40B4-BE49-F238E27FC236}">
                <a16:creationId xmlns:a16="http://schemas.microsoft.com/office/drawing/2014/main" id="{421DC3E5-7CB6-4B47-B931-566FF314F9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2020" y="4714175"/>
            <a:ext cx="2620308" cy="1915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0A7E8075-377F-4827-AB95-E074F6D4F7F7}"/>
              </a:ext>
            </a:extLst>
          </p:cNvPr>
          <p:cNvSpPr/>
          <p:nvPr/>
        </p:nvSpPr>
        <p:spPr>
          <a:xfrm>
            <a:off x="5932630" y="5032976"/>
            <a:ext cx="327799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Пример </a:t>
            </a:r>
            <a:r>
              <a:rPr lang="ru-RU" dirty="0" err="1"/>
              <a:t>wgn</a:t>
            </a:r>
            <a:r>
              <a:rPr lang="ru-RU" dirty="0"/>
              <a:t> - это когда вы выключаете антенну с телевизора и увидеть так называемый «снег» </a:t>
            </a:r>
          </a:p>
        </p:txBody>
      </p:sp>
      <p:pic>
        <p:nvPicPr>
          <p:cNvPr id="11270" name="Picture 6" descr="image.png">
            <a:extLst>
              <a:ext uri="{FF2B5EF4-FFF2-40B4-BE49-F238E27FC236}">
                <a16:creationId xmlns:a16="http://schemas.microsoft.com/office/drawing/2014/main" id="{8635D9C6-FAAA-48AF-B36E-41034DB9A0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820" y="4685921"/>
            <a:ext cx="5190004" cy="2081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3474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67D6645-D83B-4FCE-A2EB-4C47F1622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657" y="160026"/>
            <a:ext cx="11013143" cy="1325563"/>
          </a:xfrm>
        </p:spPr>
        <p:txBody>
          <a:bodyPr>
            <a:normAutofit/>
          </a:bodyPr>
          <a:lstStyle/>
          <a:p>
            <a:r>
              <a:rPr lang="ru-RU" sz="3600" b="1" dirty="0"/>
              <a:t>Преобразования нестационарных временных рядов</a:t>
            </a:r>
            <a:endParaRPr lang="en-US" sz="3600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0C5E1D3-FBD7-4B7D-96DC-57F6A3BF3B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0657" y="1163553"/>
            <a:ext cx="11700367" cy="3795246"/>
          </a:xfrm>
        </p:spPr>
        <p:txBody>
          <a:bodyPr>
            <a:normAutofit/>
          </a:bodyPr>
          <a:lstStyle/>
          <a:p>
            <a:r>
              <a:rPr lang="ru-RU" dirty="0"/>
              <a:t>На самом деле почти все временные ряды нестационарны (в той или иной степени). </a:t>
            </a:r>
          </a:p>
          <a:p>
            <a:r>
              <a:rPr lang="ru-RU" dirty="0"/>
              <a:t>Однако, в зависимости от точности требований в некоторых случаях мы можем аппроксимировать ряд (сделать предположение), что он является стационарным для нашей задачи.</a:t>
            </a:r>
          </a:p>
          <a:p>
            <a:r>
              <a:rPr lang="ru-RU" dirty="0"/>
              <a:t>Не все методы анализа временных рядов требуют стационарности временных рядов.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6784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67D6645-D83B-4FCE-A2EB-4C47F1622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657" y="160026"/>
            <a:ext cx="11013143" cy="1325563"/>
          </a:xfrm>
        </p:spPr>
        <p:txBody>
          <a:bodyPr>
            <a:normAutofit/>
          </a:bodyPr>
          <a:lstStyle/>
          <a:p>
            <a:r>
              <a:rPr lang="ru-RU" sz="3600" b="1" dirty="0"/>
              <a:t>Преобразования нестационарных временных рядов</a:t>
            </a:r>
            <a:endParaRPr lang="en-US" sz="36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10C5E1D3-FBD7-4B7D-96DC-57F6A3BF3BE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40657" y="1266295"/>
                <a:ext cx="11700367" cy="379524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ru-RU" sz="2400" dirty="0"/>
                  <a:t>В ряде случаев можно произвести некоторые преобразования (предварительную обработку) ряда, чтобы сделать ее стационарной.</a:t>
                </a:r>
              </a:p>
              <a:p>
                <a:pPr marL="0" indent="0">
                  <a:buNone/>
                </a:pPr>
                <a:r>
                  <a:rPr lang="ru-RU" sz="2400" dirty="0"/>
                  <a:t>Один из самых простых способов преобразовать ряд - взять его численную производную, получив ряд</a:t>
                </a:r>
                <a:endParaRPr lang="ru-RU" sz="2400" i="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i="0" dirty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i="1" dirty="0" err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 err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 dirty="0" err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 = </m:t>
                      </m:r>
                      <m:sSubSup>
                        <m:sSubSupPr>
                          <m:ctrlPr>
                            <a:rPr lang="en-US" sz="2400" i="1" dirty="0" err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 dirty="0" err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 dirty="0" err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US" sz="2400" i="1" dirty="0" err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 = </m:t>
                      </m:r>
                      <m:sSub>
                        <m:sSubPr>
                          <m:ctrlPr>
                            <a:rPr lang="en-US" sz="24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i="1" dirty="0" err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 err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 dirty="0" err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400" i="0" dirty="0" smtClean="0">
                              <a:latin typeface="Cambria Math" panose="02040503050406030204" pitchFamily="18" charset="0"/>
                            </a:rPr>
                            <m:t>Δ</m:t>
                          </m:r>
                        </m:e>
                        <m:sup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i="1" dirty="0" err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 err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 dirty="0" err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 =</m:t>
                      </m:r>
                      <m:sSubSup>
                        <m:sSubSupPr>
                          <m:ctrlPr>
                            <a:rPr lang="en-US" sz="2400" i="1" dirty="0" err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 dirty="0" err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 dirty="0" err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US" sz="2400" i="1" dirty="0" err="1" smtClean="0"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bSup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 = </m:t>
                      </m:r>
                      <m:sSubSup>
                        <m:sSubSupPr>
                          <m:ctrlPr>
                            <a:rPr lang="en-US" sz="240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i="1" dirty="0" smtClean="0">
                              <a:latin typeface="Cambria Math" panose="02040503050406030204" pitchFamily="18" charset="0"/>
                            </a:rPr>
                            <m:t>’</m:t>
                          </m:r>
                        </m:sup>
                      </m:sSubSup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US" sz="2400" i="1" dirty="0" err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 dirty="0" err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 dirty="0" err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US" sz="2400" i="1" dirty="0" err="1" smtClean="0">
                              <a:latin typeface="Cambria Math" panose="02040503050406030204" pitchFamily="18" charset="0"/>
                            </a:rPr>
                            <m:t>’</m:t>
                          </m:r>
                        </m:sup>
                      </m:sSubSup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𝑠𝑜</m:t>
                      </m:r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𝑜𝑛</m:t>
                      </m:r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..</m:t>
                      </m:r>
                    </m:oMath>
                  </m:oMathPara>
                </a14:m>
                <a:endParaRPr lang="en-US" sz="2400" dirty="0"/>
              </a:p>
              <a:p>
                <a:r>
                  <a:rPr lang="ru-RU" sz="2400" dirty="0"/>
                  <a:t>Степень производной при получении стационарного значения называется параметром интегрирования.</a:t>
                </a:r>
                <a:r>
                  <a:rPr lang="en-US" sz="2400" dirty="0"/>
                  <a:t>.  </a:t>
                </a:r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10C5E1D3-FBD7-4B7D-96DC-57F6A3BF3B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40657" y="1266295"/>
                <a:ext cx="11700367" cy="3795246"/>
              </a:xfrm>
              <a:blipFill>
                <a:blip r:embed="rId2"/>
                <a:stretch>
                  <a:fillRect l="-758" t="-2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315" name="Picture 3" descr="image.png">
            <a:extLst>
              <a:ext uri="{FF2B5EF4-FFF2-40B4-BE49-F238E27FC236}">
                <a16:creationId xmlns:a16="http://schemas.microsoft.com/office/drawing/2014/main" id="{A88DC811-8E90-43BB-95DC-4A03A4CB47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141"/>
          <a:stretch/>
        </p:blipFill>
        <p:spPr bwMode="auto">
          <a:xfrm>
            <a:off x="340656" y="4529585"/>
            <a:ext cx="5301479" cy="2035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" descr="image.png">
            <a:extLst>
              <a:ext uri="{FF2B5EF4-FFF2-40B4-BE49-F238E27FC236}">
                <a16:creationId xmlns:a16="http://schemas.microsoft.com/office/drawing/2014/main" id="{3E95320C-D830-4BA6-BFB4-DC48F4F909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 b="1141"/>
          <a:stretch/>
        </p:blipFill>
        <p:spPr bwMode="auto">
          <a:xfrm>
            <a:off x="5814884" y="4495541"/>
            <a:ext cx="5743543" cy="2205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6617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67D6645-D83B-4FCE-A2EB-4C47F1622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012" y="185831"/>
            <a:ext cx="10779176" cy="1006475"/>
          </a:xfrm>
        </p:spPr>
        <p:txBody>
          <a:bodyPr>
            <a:normAutofit/>
          </a:bodyPr>
          <a:lstStyle/>
          <a:p>
            <a:r>
              <a:rPr lang="ru-RU" sz="3600" b="1" dirty="0"/>
              <a:t>Преобразования нестационарных временных рядов</a:t>
            </a:r>
            <a:endParaRPr lang="en-US" sz="36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10C5E1D3-FBD7-4B7D-96DC-57F6A3BF3BE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33286" y="1192306"/>
                <a:ext cx="11177899" cy="2468470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ru-RU" dirty="0"/>
                  <a:t>Таким же образом можно выполнить компенсацию сезонности с использованием таких разностей, когда ожидается, что значения выборки будут иметь одинаковые значения в случае отсутствия тренда.</a:t>
                </a:r>
                <a:endParaRPr lang="ru-RU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err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i="0" dirty="0" smtClean="0">
                              <a:latin typeface="Cambria Math" panose="02040503050406030204" pitchFamily="18" charset="0"/>
                            </a:rPr>
                            <m:t>Δ</m:t>
                          </m:r>
                        </m:e>
                        <m:sub>
                          <m:r>
                            <a:rPr lang="en-US" i="1" dirty="0" err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i="1" dirty="0" err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 err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 dirty="0" err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= </m:t>
                      </m:r>
                      <m:sSubSup>
                        <m:sSubSupPr>
                          <m:ctrlPr>
                            <a:rPr lang="en-US" i="1" dirty="0" err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 err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 dirty="0" err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US" i="1" dirty="0" err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p>
                      </m:sSubSup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= </m:t>
                      </m:r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 dirty="0" err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 dirty="0" err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 dirty="0" err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 err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i="1" dirty="0" err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sub>
                      </m:sSub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 dirty="0" err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 err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 dirty="0" err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i="0" dirty="0" smtClean="0">
                              <a:latin typeface="Cambria Math" panose="02040503050406030204" pitchFamily="18" charset="0"/>
                            </a:rPr>
                            <m:t>Δ</m:t>
                          </m:r>
                        </m:e>
                        <m:sub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  <m:sup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i="1" dirty="0" err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 err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 dirty="0" err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= </m:t>
                      </m:r>
                      <m:sSubSup>
                        <m:sSubSup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p>
                      </m:sSubSup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= </m:t>
                      </m:r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b>
                          </m:sSub>
                        </m:sub>
                      </m:sSub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 dirty="0" err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 err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 dirty="0" err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𝑠𝑜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𝑜𝑛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.. </m:t>
                      </m:r>
                    </m:oMath>
                  </m:oMathPara>
                </a14:m>
                <a:endParaRPr lang="en-US" dirty="0"/>
              </a:p>
              <a:p>
                <a:r>
                  <a:rPr lang="ru-RU" dirty="0"/>
                  <a:t>где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dirty="0">
                            <a:latin typeface="Cambria Math" panose="02040503050406030204" pitchFamily="18" charset="0"/>
                          </a:rPr>
                          <m:t>Δ</m:t>
                        </m:r>
                      </m:e>
                      <m:sub>
                        <m:r>
                          <a:rPr lang="en-US" i="1" dirty="0" err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ru-RU" dirty="0"/>
                  <a:t> - сезонная производная;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err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i="1" dirty="0" err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ru-RU" dirty="0"/>
                  <a:t> - период сезона;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</m:oMath>
                </a14:m>
                <a:r>
                  <a:rPr lang="ru-RU" dirty="0"/>
                  <a:t>- период сезонности второго порядка.</a:t>
                </a:r>
                <a:endParaRPr lang="en-US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10C5E1D3-FBD7-4B7D-96DC-57F6A3BF3B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3286" y="1192306"/>
                <a:ext cx="11177899" cy="2468470"/>
              </a:xfrm>
              <a:blipFill>
                <a:blip r:embed="rId2"/>
                <a:stretch>
                  <a:fillRect l="-655" t="-5185" b="-321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340" name="Picture 4" descr="image.png">
            <a:extLst>
              <a:ext uri="{FF2B5EF4-FFF2-40B4-BE49-F238E27FC236}">
                <a16:creationId xmlns:a16="http://schemas.microsoft.com/office/drawing/2014/main" id="{9167F457-9850-4C33-81E3-F1B94C814D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671" t="33202" r="3671" b="33202"/>
          <a:stretch/>
        </p:blipFill>
        <p:spPr bwMode="auto">
          <a:xfrm>
            <a:off x="4256970" y="3762780"/>
            <a:ext cx="3678059" cy="2174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image.png">
            <a:extLst>
              <a:ext uri="{FF2B5EF4-FFF2-40B4-BE49-F238E27FC236}">
                <a16:creationId xmlns:a16="http://schemas.microsoft.com/office/drawing/2014/main" id="{A542596D-092A-4320-9A0F-3295612A37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105"/>
          <a:stretch/>
        </p:blipFill>
        <p:spPr bwMode="auto">
          <a:xfrm>
            <a:off x="476012" y="3767759"/>
            <a:ext cx="3780958" cy="2122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image.png">
            <a:extLst>
              <a:ext uri="{FF2B5EF4-FFF2-40B4-BE49-F238E27FC236}">
                <a16:creationId xmlns:a16="http://schemas.microsoft.com/office/drawing/2014/main" id="{67ACBDEC-31D0-45CE-BAAE-D2D5956750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" t="66404" r="-9"/>
          <a:stretch/>
        </p:blipFill>
        <p:spPr bwMode="auto">
          <a:xfrm>
            <a:off x="8178145" y="3715528"/>
            <a:ext cx="3678059" cy="2174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1578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67D6645-D83B-4FCE-A2EB-4C47F1622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012" y="185831"/>
            <a:ext cx="10779176" cy="1006475"/>
          </a:xfrm>
        </p:spPr>
        <p:txBody>
          <a:bodyPr>
            <a:normAutofit/>
          </a:bodyPr>
          <a:lstStyle/>
          <a:p>
            <a:r>
              <a:rPr lang="ru-RU" sz="3600" b="1" dirty="0"/>
              <a:t>Преобразования нестационарных временных рядов</a:t>
            </a:r>
            <a:endParaRPr lang="en-US" sz="3600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0C5E1D3-FBD7-4B7D-96DC-57F6A3BF3B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3286" y="1192306"/>
            <a:ext cx="11177899" cy="2468470"/>
          </a:xfrm>
        </p:spPr>
        <p:txBody>
          <a:bodyPr>
            <a:normAutofit/>
          </a:bodyPr>
          <a:lstStyle/>
          <a:p>
            <a:r>
              <a:rPr lang="ru-RU" dirty="0"/>
              <a:t>Другими простыми методами преобразования временных рядов являются </a:t>
            </a:r>
          </a:p>
          <a:p>
            <a:r>
              <a:rPr lang="ru-RU" dirty="0"/>
              <a:t>Логарифмические преобразования </a:t>
            </a:r>
          </a:p>
          <a:p>
            <a:r>
              <a:rPr lang="ru-RU" dirty="0"/>
              <a:t>Полиномиальные преобразования</a:t>
            </a:r>
          </a:p>
          <a:p>
            <a:r>
              <a:rPr lang="ru-RU" dirty="0"/>
              <a:t>Преобразования Бокса-Кокса</a:t>
            </a:r>
            <a:endParaRPr lang="en-US" dirty="0"/>
          </a:p>
        </p:txBody>
      </p:sp>
      <p:pic>
        <p:nvPicPr>
          <p:cNvPr id="11266" name="Picture 2" descr="Box-Cox Transformation.. The real-world data is not always… | by Ronak  Chhatbar | Medium">
            <a:extLst>
              <a:ext uri="{FF2B5EF4-FFF2-40B4-BE49-F238E27FC236}">
                <a16:creationId xmlns:a16="http://schemas.microsoft.com/office/drawing/2014/main" id="{3E88777F-DA37-F6CF-0406-E29B69B67F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1037" y="3042198"/>
            <a:ext cx="3972336" cy="1896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Box-Cox Transformations">
            <a:extLst>
              <a:ext uri="{FF2B5EF4-FFF2-40B4-BE49-F238E27FC236}">
                <a16:creationId xmlns:a16="http://schemas.microsoft.com/office/drawing/2014/main" id="{421AB48C-EE52-F799-605A-BDA783F396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286" y="4070894"/>
            <a:ext cx="4666933" cy="2491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87A4386-5183-62FB-F317-71C3449897A7}"/>
              </a:ext>
            </a:extLst>
          </p:cNvPr>
          <p:cNvSpPr txBox="1"/>
          <p:nvPr/>
        </p:nvSpPr>
        <p:spPr>
          <a:xfrm>
            <a:off x="5556688" y="6302837"/>
            <a:ext cx="6099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/>
              <a:t>https</a:t>
            </a:r>
            <a:r>
              <a:rPr lang="ru-RU" dirty="0"/>
              <a:t>://</a:t>
            </a:r>
            <a:r>
              <a:rPr lang="ru-RU" dirty="0" err="1"/>
              <a:t>otexts.com</a:t>
            </a:r>
            <a:r>
              <a:rPr lang="ru-RU" dirty="0"/>
              <a:t>/fpp2/</a:t>
            </a:r>
            <a:r>
              <a:rPr lang="ru-RU" dirty="0" err="1"/>
              <a:t>transformations.html</a:t>
            </a:r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5461037" y="5656506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/>
              <a:t>http://www.sigmath.es.osaka-u.ac.jp/~tokyo2013/slides/Watthanacheewakul.pdf</a:t>
            </a:r>
          </a:p>
        </p:txBody>
      </p:sp>
    </p:spTree>
    <p:extLst>
      <p:ext uri="{BB962C8B-B14F-4D97-AF65-F5344CB8AC3E}">
        <p14:creationId xmlns:p14="http://schemas.microsoft.com/office/powerpoint/2010/main" val="2366607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099800D-27F6-45DD-B1D6-B4DFDD4B44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91957"/>
          </a:xfrm>
        </p:spPr>
        <p:txBody>
          <a:bodyPr>
            <a:normAutofit/>
          </a:bodyPr>
          <a:lstStyle/>
          <a:p>
            <a:r>
              <a:rPr lang="ru-RU" sz="3600" b="1" dirty="0"/>
              <a:t>Статистические характеристики временного ряда</a:t>
            </a:r>
            <a:endParaRPr 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71BCA071-F169-4FDB-B0C7-5AEACCAEC4B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14095" y="1475707"/>
                <a:ext cx="11784651" cy="4972020"/>
              </a:xfrm>
            </p:spPr>
            <p:txBody>
              <a:bodyPr>
                <a:normAutofit/>
              </a:bodyPr>
              <a:lstStyle/>
              <a:p>
                <a:r>
                  <a:rPr lang="ru-RU" sz="2000" b="1" dirty="0" smtClean="0"/>
                  <a:t>Основные статистические характеристики.</a:t>
                </a:r>
              </a:p>
              <a:p>
                <a:r>
                  <a:rPr lang="ru-RU" sz="2000" dirty="0"/>
                  <a:t>В анализе временных рядов мы рассматриваем анализ временного как статистическую задачу.</a:t>
                </a:r>
              </a:p>
              <a:p>
                <a:r>
                  <a:rPr lang="ru-RU" sz="2000" dirty="0"/>
                  <a:t>Благодаря такому подходу мы можем ввести следующие характеристики ряда:</a:t>
                </a:r>
              </a:p>
              <a:p>
                <a:r>
                  <a:rPr lang="ru-RU" sz="2000" dirty="0"/>
                  <a:t>среднее значений (или ожидаемое значение),</a:t>
                </a:r>
                <a:endParaRPr lang="ru-RU" sz="20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𝑒𝑣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 =</m:t>
                      </m:r>
                      <m:f>
                        <m:f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000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b>
                            <m:sSubPr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ru-RU" sz="2000" b="0" i="1" dirty="0" smtClean="0">
                          <a:latin typeface="Cambria Math" panose="02040503050406030204" pitchFamily="18" charset="0"/>
                        </a:rPr>
                        <m:t> теор. формула </m:t>
                      </m:r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𝑒𝑣</m:t>
                      </m:r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 =</m:t>
                      </m:r>
                      <m:nary>
                        <m:naryPr>
                          <m:chr m:val="∑"/>
                          <m:ctrlPr>
                            <a:rPr lang="en-US" sz="2000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sSub>
                            <m:sSubPr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000" dirty="0"/>
              </a:p>
              <a:p>
                <a:r>
                  <a:rPr lang="ru-RU" sz="2000" dirty="0"/>
                  <a:t>где y - выборки размера </a:t>
                </a:r>
                <a:r>
                  <a:rPr lang="ru-RU" sz="2000" dirty="0" smtClean="0"/>
                  <a:t>N,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ru-RU" sz="2000" b="0" i="0" dirty="0" smtClean="0">
                        <a:latin typeface="Cambria Math" panose="02040503050406030204" pitchFamily="18" charset="0"/>
                      </a:rPr>
                      <m:t>распределение значений величины</m:t>
                    </m:r>
                  </m:oMath>
                </a14:m>
                <a:endParaRPr lang="ru-RU" sz="2000" dirty="0"/>
              </a:p>
              <a:p>
                <a:r>
                  <a:rPr lang="ru-RU" sz="2000" b="1" dirty="0"/>
                  <a:t>стандартное отклонение (или корень из дисперсии),</a:t>
                </a:r>
                <a:endParaRPr lang="ru-RU" sz="20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𝑣𝑎𝑟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 =</m:t>
                      </m:r>
                      <m:f>
                        <m:f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i="1" dirty="0" err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p>
                            <m:sSupPr>
                              <m:ctrlPr>
                                <a:rPr lang="en-US" sz="2000" i="1" dirty="0" err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 dirty="0" err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 dirty="0" err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 dirty="0" err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000" i="1" dirty="0" err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000" i="1" dirty="0" err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000" i="1" dirty="0" err="1">
                                      <a:latin typeface="Cambria Math" panose="02040503050406030204" pitchFamily="18" charset="0"/>
                                    </a:rPr>
                                    <m:t>𝑒𝑣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; </m:t>
                      </m:r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𝑠𝑡𝑑</m:t>
                      </m:r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 =</m:t>
                      </m:r>
                      <m:rad>
                        <m:radPr>
                          <m:degHide m:val="on"/>
                          <m:ctrlPr>
                            <a:rPr lang="en-US" sz="2000" i="1" dirty="0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𝑣𝑎𝑟</m:t>
                          </m:r>
                        </m:e>
                      </m:rad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, </m:t>
                      </m:r>
                    </m:oMath>
                  </m:oMathPara>
                </a14:m>
                <a:endParaRPr lang="en-US" sz="2000" dirty="0"/>
              </a:p>
              <a:p>
                <a:r>
                  <a:rPr lang="ru-RU" sz="2000" dirty="0"/>
                  <a:t>где </a:t>
                </a:r>
                <a:r>
                  <a:rPr lang="ru-RU" sz="2000" dirty="0" err="1"/>
                  <a:t>var</a:t>
                </a:r>
                <a:r>
                  <a:rPr lang="ru-RU" sz="2000" dirty="0"/>
                  <a:t> - дисперсия; </a:t>
                </a:r>
                <a:r>
                  <a:rPr lang="ru-RU" sz="2000" dirty="0" err="1"/>
                  <a:t>std</a:t>
                </a:r>
                <a:r>
                  <a:rPr lang="ru-RU" sz="2000" dirty="0"/>
                  <a:t> - стандартное отклонение</a:t>
                </a:r>
                <a:endParaRPr lang="en-US" sz="2000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71BCA071-F169-4FDB-B0C7-5AEACCAEC4B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4095" y="1475707"/>
                <a:ext cx="11784651" cy="4972020"/>
              </a:xfrm>
              <a:blipFill>
                <a:blip r:embed="rId2"/>
                <a:stretch>
                  <a:fillRect l="-466" t="-122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1">
            <a:extLst>
              <a:ext uri="{FF2B5EF4-FFF2-40B4-BE49-F238E27FC236}">
                <a16:creationId xmlns:a16="http://schemas.microsoft.com/office/drawing/2014/main" id="{AD20E209-C5AC-4D72-B4F0-33FFA9C194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2474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5175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36CE0F3-2C94-4D8F-B06A-4C6814DAF6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96005"/>
          </a:xfrm>
        </p:spPr>
        <p:txBody>
          <a:bodyPr/>
          <a:lstStyle/>
          <a:p>
            <a:r>
              <a:rPr lang="ru-RU" dirty="0"/>
              <a:t>Окрашенный шум</a:t>
            </a:r>
            <a:endParaRPr lang="en-US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33AB8C8-C05B-4C7E-BEA1-C3CEDD53B8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293" y="1145136"/>
            <a:ext cx="10527707" cy="4700133"/>
          </a:xfrm>
        </p:spPr>
        <p:txBody>
          <a:bodyPr>
            <a:normAutofit/>
          </a:bodyPr>
          <a:lstStyle/>
          <a:p>
            <a:r>
              <a:rPr lang="ru-RU" sz="2000" i="1" dirty="0"/>
              <a:t>Пожалуйста, обратите внимание:</a:t>
            </a:r>
          </a:p>
          <a:p>
            <a:r>
              <a:rPr lang="ru-RU" sz="2000" dirty="0"/>
              <a:t>в противоположность </a:t>
            </a:r>
            <a:r>
              <a:rPr lang="ru-RU" sz="2000" dirty="0" err="1"/>
              <a:t>wgn</a:t>
            </a:r>
            <a:r>
              <a:rPr lang="ru-RU" sz="2000" dirty="0"/>
              <a:t> мы можем ввести шумы, которые отличаются от </a:t>
            </a:r>
            <a:r>
              <a:rPr lang="ru-RU" sz="2000" dirty="0" err="1"/>
              <a:t>wgn</a:t>
            </a:r>
            <a:r>
              <a:rPr lang="ru-RU" sz="2000" dirty="0"/>
              <a:t> как цветные шумы, например, это может быть смоделировано как некоторая случайная (стохастическая) сезонность.</a:t>
            </a:r>
            <a:endParaRPr lang="en-US" sz="2000" dirty="0"/>
          </a:p>
        </p:txBody>
      </p:sp>
      <p:pic>
        <p:nvPicPr>
          <p:cNvPr id="12290" name="Picture 2" descr="image.png">
            <a:extLst>
              <a:ext uri="{FF2B5EF4-FFF2-40B4-BE49-F238E27FC236}">
                <a16:creationId xmlns:a16="http://schemas.microsoft.com/office/drawing/2014/main" id="{46504F20-6EF1-4C45-9B6A-AFB9979F84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352" y="2626424"/>
            <a:ext cx="3425265" cy="2116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Power spectral density of violet, blue, pink, and red noises. | Download  Scientific Diagram">
            <a:extLst>
              <a:ext uri="{FF2B5EF4-FFF2-40B4-BE49-F238E27FC236}">
                <a16:creationId xmlns:a16="http://schemas.microsoft.com/office/drawing/2014/main" id="{C4EAC8BA-4BE8-4BC8-A8BB-6CA3664141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3667" y="2720787"/>
            <a:ext cx="4515333" cy="3357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4" name="Picture 6" descr="Getting a Better Sleep: Pink Noise vs. White Noise – Mondo Frank">
            <a:extLst>
              <a:ext uri="{FF2B5EF4-FFF2-40B4-BE49-F238E27FC236}">
                <a16:creationId xmlns:a16="http://schemas.microsoft.com/office/drawing/2014/main" id="{1ED9F1FE-8424-49B0-AB8F-73EA252B5C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0312" y="4638955"/>
            <a:ext cx="3831875" cy="2219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4491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err="1" smtClean="0"/>
              <a:t>Гетероскедастичность</a:t>
            </a:r>
            <a:endParaRPr lang="ru-RU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425824" y="1338495"/>
                <a:ext cx="11183470" cy="4351338"/>
              </a:xfrm>
            </p:spPr>
            <p:txBody>
              <a:bodyPr/>
              <a:lstStyle/>
              <a:p>
                <a:r>
                  <a:rPr lang="ru-RU" dirty="0" smtClean="0"/>
                  <a:t>неоднородность </a:t>
                </a:r>
                <a:r>
                  <a:rPr lang="ru-RU" dirty="0"/>
                  <a:t>наблюдений, выражающуюся в неодинаковой (непостоянной) дисперсии случайной ошибки </a:t>
                </a:r>
                <a:r>
                  <a:rPr lang="ru-RU" dirty="0" smtClean="0"/>
                  <a:t>ВР</a:t>
                </a:r>
              </a:p>
              <a:p>
                <a:pPr lvl="1"/>
                <a:r>
                  <a:rPr lang="ru-RU" dirty="0"/>
                  <a:t>Свойство одинаковой дисперсии возмущений называется </a:t>
                </a:r>
                <a:r>
                  <a:rPr lang="ru-RU" dirty="0" smtClean="0"/>
                  <a:t>гомоскедастичностью</a:t>
                </a:r>
              </a:p>
              <a:p>
                <a:pPr lvl="1"/>
                <a:r>
                  <a:rPr lang="ru-RU" dirty="0" smtClean="0"/>
                  <a:t>Точное значение определяется при помощи тестов, но интенсивный эффект виден на глаз (напр. если для разных частей ВР </a:t>
                </a:r>
                <a:r>
                  <a:rPr lang="en-US" dirty="0" smtClean="0"/>
                  <a:t>RSS </a:t>
                </a:r>
                <a:r>
                  <a:rPr lang="ru-RU" dirty="0" smtClean="0"/>
                  <a:t>регрессии значительно различаются).</a:t>
                </a:r>
              </a:p>
              <a:p>
                <a:pPr lvl="1"/>
                <a:r>
                  <a:rPr lang="ru-RU" dirty="0" smtClean="0"/>
                  <a:t>В </a:t>
                </a:r>
                <a:r>
                  <a:rPr lang="ru-RU" dirty="0"/>
                  <a:t>финансовой сфере это можно назвать возрастающей и убывающей волатильностью</a:t>
                </a:r>
                <a:endParaRPr lang="ru-RU" dirty="0" smtClean="0"/>
              </a:p>
              <a:p>
                <a:pPr marL="179388" lvl="1" indent="-179388"/>
                <a:r>
                  <a:rPr lang="ru-RU" dirty="0" smtClean="0"/>
                  <a:t>Можно избавиться при помощи Бокса-Кокса или например как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ru-RU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25824" y="1338495"/>
                <a:ext cx="11183470" cy="4351338"/>
              </a:xfrm>
              <a:blipFill>
                <a:blip r:embed="rId2"/>
                <a:stretch>
                  <a:fillRect l="-981" t="-238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2" descr="Волатильность - что это такое простыми словами? — Тюлягин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006" b="13854"/>
          <a:stretch/>
        </p:blipFill>
        <p:spPr bwMode="auto">
          <a:xfrm>
            <a:off x="7446063" y="4578209"/>
            <a:ext cx="4593704" cy="2223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Прямоугольник 4"/>
          <p:cNvSpPr/>
          <p:nvPr/>
        </p:nvSpPr>
        <p:spPr>
          <a:xfrm>
            <a:off x="838200" y="6432124"/>
            <a:ext cx="53786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https://www.hse.ru/mirror/pubs/share/423684138.pdf</a:t>
            </a:r>
          </a:p>
        </p:txBody>
      </p:sp>
      <p:pic>
        <p:nvPicPr>
          <p:cNvPr id="6" name="Picture 2" descr="Box-Cox Transformation.. The real-world data is not always… | by Ronak  Chhatbar | Medium">
            <a:extLst>
              <a:ext uri="{FF2B5EF4-FFF2-40B4-BE49-F238E27FC236}">
                <a16:creationId xmlns:a16="http://schemas.microsoft.com/office/drawing/2014/main" id="{3E88777F-DA37-F6CF-0406-E29B69B67F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5177390"/>
            <a:ext cx="2146914" cy="1024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99227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err="1" smtClean="0"/>
              <a:t>Гетероскедастичность</a:t>
            </a:r>
            <a:endParaRPr lang="ru-RU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425824" y="1338495"/>
                <a:ext cx="11183470" cy="4351338"/>
              </a:xfrm>
            </p:spPr>
            <p:txBody>
              <a:bodyPr/>
              <a:lstStyle/>
              <a:p>
                <a:pPr marL="179388" lvl="1" indent="-179388"/>
                <a:r>
                  <a:rPr lang="ru-RU" dirty="0" smtClean="0"/>
                  <a:t>Можно </a:t>
                </a:r>
                <a:r>
                  <a:rPr lang="ru-RU" dirty="0" smtClean="0"/>
                  <a:t>избавиться при помощи Бокса-Кокса или например как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ru-RU" dirty="0"/>
              </a:p>
            </p:txBody>
          </p:sp>
        </mc:Choice>
        <mc:Fallback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25824" y="1338495"/>
                <a:ext cx="11183470" cy="4351338"/>
              </a:xfrm>
              <a:blipFill>
                <a:blip r:embed="rId2"/>
                <a:stretch>
                  <a:fillRect l="-76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2" descr="Box-Cox Transformation.. The real-world data is not always… | by Ronak  Chhatbar | Medium">
            <a:extLst>
              <a:ext uri="{FF2B5EF4-FFF2-40B4-BE49-F238E27FC236}">
                <a16:creationId xmlns:a16="http://schemas.microsoft.com/office/drawing/2014/main" id="{3E88777F-DA37-F6CF-0406-E29B69B67F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365" y="1920537"/>
            <a:ext cx="2146914" cy="1024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Временные ряды - презентация онлайн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120"/>
          <a:stretch/>
        </p:blipFill>
        <p:spPr bwMode="auto">
          <a:xfrm>
            <a:off x="4591133" y="2305282"/>
            <a:ext cx="7310661" cy="4209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44408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5E18C16-493F-C0F6-1226-B953C44BB2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800" b="1" dirty="0"/>
              <a:t>Задание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E421393-E6D9-4C04-F323-217F01E33B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4933"/>
            <a:ext cx="10515600" cy="4351338"/>
          </a:xfrm>
        </p:spPr>
        <p:txBody>
          <a:bodyPr/>
          <a:lstStyle/>
          <a:p>
            <a:pPr fontAlgn="t">
              <a:spcBef>
                <a:spcPts val="0"/>
              </a:spcBef>
            </a:pPr>
            <a:r>
              <a:rPr lang="en-US" sz="4400" dirty="0" err="1">
                <a:solidFill>
                  <a:srgbClr val="000000"/>
                </a:solidFill>
                <a:latin typeface="Calibri" panose="020F0502020204030204" pitchFamily="34" charset="0"/>
              </a:rPr>
              <a:t>П</a:t>
            </a:r>
            <a:r>
              <a:rPr lang="ru-RU" sz="4400" dirty="0">
                <a:solidFill>
                  <a:srgbClr val="000000"/>
                </a:solidFill>
                <a:latin typeface="Calibri" panose="020F0502020204030204" pitchFamily="34" charset="0"/>
              </a:rPr>
              <a:t>оказываются примеры , нужно называть где ряд стационарен, где нет</a:t>
            </a:r>
            <a:endParaRPr lang="ru-RU" sz="6600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22932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5E18C16-493F-C0F6-1226-B953C44BB2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800" b="1" dirty="0"/>
              <a:t>Задание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E421393-E6D9-4C04-F323-217F01E33B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4933"/>
            <a:ext cx="10515600" cy="4351338"/>
          </a:xfrm>
        </p:spPr>
        <p:txBody>
          <a:bodyPr/>
          <a:lstStyle/>
          <a:p>
            <a:endParaRPr lang="ru-RU" dirty="0"/>
          </a:p>
        </p:txBody>
      </p:sp>
      <p:pic>
        <p:nvPicPr>
          <p:cNvPr id="13314" name="Picture 2" descr="3: Examples for stationary and non-stationary time series. | Download  Scientific Diagram">
            <a:extLst>
              <a:ext uri="{FF2B5EF4-FFF2-40B4-BE49-F238E27FC236}">
                <a16:creationId xmlns:a16="http://schemas.microsoft.com/office/drawing/2014/main" id="{7759E315-31EB-15B0-6D4E-15E2EBD724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24" b="69588"/>
          <a:stretch/>
        </p:blipFill>
        <p:spPr bwMode="auto">
          <a:xfrm>
            <a:off x="374668" y="1424933"/>
            <a:ext cx="8872537" cy="1720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3: Examples for stationary and non-stationary time series. | Download  Scientific Diagram">
            <a:extLst>
              <a:ext uri="{FF2B5EF4-FFF2-40B4-BE49-F238E27FC236}">
                <a16:creationId xmlns:a16="http://schemas.microsoft.com/office/drawing/2014/main" id="{782B43F0-1A5E-0174-7D47-F5F70B4AAD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951" b="36961"/>
          <a:stretch/>
        </p:blipFill>
        <p:spPr bwMode="auto">
          <a:xfrm>
            <a:off x="374667" y="3145463"/>
            <a:ext cx="8872537" cy="1720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3: Examples for stationary and non-stationary time series. | Download  Scientific Diagram">
            <a:extLst>
              <a:ext uri="{FF2B5EF4-FFF2-40B4-BE49-F238E27FC236}">
                <a16:creationId xmlns:a16="http://schemas.microsoft.com/office/drawing/2014/main" id="{94845A4C-0B01-8E09-4153-290BD079B6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7" t="70684" r="-2667" b="4228"/>
          <a:stretch/>
        </p:blipFill>
        <p:spPr bwMode="auto">
          <a:xfrm>
            <a:off x="374666" y="5019086"/>
            <a:ext cx="9059790" cy="1720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91692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5E18C16-493F-C0F6-1226-B953C44BB2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800" b="1" dirty="0"/>
              <a:t>Задание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E421393-E6D9-4C04-F323-217F01E33B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4933"/>
            <a:ext cx="10515600" cy="4351338"/>
          </a:xfrm>
        </p:spPr>
        <p:txBody>
          <a:bodyPr/>
          <a:lstStyle/>
          <a:p>
            <a:endParaRPr lang="ru-RU" dirty="0"/>
          </a:p>
        </p:txBody>
      </p:sp>
      <p:pic>
        <p:nvPicPr>
          <p:cNvPr id="15362" name="Picture 2" descr="machine learning - Stationary and nonstationary time series data - Stack  Overflow">
            <a:extLst>
              <a:ext uri="{FF2B5EF4-FFF2-40B4-BE49-F238E27FC236}">
                <a16:creationId xmlns:a16="http://schemas.microsoft.com/office/drawing/2014/main" id="{9C13EE3F-D283-6C9F-AB4A-E4ED8E94D1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7334" y="3956609"/>
            <a:ext cx="4286175" cy="2790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6" name="Picture 6" descr="Stationary Data Tests for Time Series Forecasting - Python Data">
            <a:extLst>
              <a:ext uri="{FF2B5EF4-FFF2-40B4-BE49-F238E27FC236}">
                <a16:creationId xmlns:a16="http://schemas.microsoft.com/office/drawing/2014/main" id="{09859C05-E3DF-F128-644A-C754BB97F9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7461" y="1369424"/>
            <a:ext cx="5834229" cy="2762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8" name="Picture 8" descr="How to Check Time Series Stationarity in Python - Analyzing Alpha">
            <a:extLst>
              <a:ext uri="{FF2B5EF4-FFF2-40B4-BE49-F238E27FC236}">
                <a16:creationId xmlns:a16="http://schemas.microsoft.com/office/drawing/2014/main" id="{116A1709-6EB8-EA27-3295-859F06531A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16" r="7883" b="48549"/>
          <a:stretch/>
        </p:blipFill>
        <p:spPr bwMode="auto">
          <a:xfrm>
            <a:off x="688491" y="4378362"/>
            <a:ext cx="6484825" cy="1947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0" name="Picture 10" descr="Stationarity and Non-stationary Time Series with Applications in R -  Boostedml">
            <a:extLst>
              <a:ext uri="{FF2B5EF4-FFF2-40B4-BE49-F238E27FC236}">
                <a16:creationId xmlns:a16="http://schemas.microsoft.com/office/drawing/2014/main" id="{73CC4353-7F7E-986C-A934-5DD4C9C02D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46" b="13288"/>
          <a:stretch/>
        </p:blipFill>
        <p:spPr bwMode="auto">
          <a:xfrm>
            <a:off x="7231873" y="1237091"/>
            <a:ext cx="4960127" cy="2496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60156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5E18C16-493F-C0F6-1226-B953C44BB2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800" b="1" dirty="0"/>
              <a:t>Задание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E421393-E6D9-4C04-F323-217F01E33B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4933"/>
            <a:ext cx="10515600" cy="4351338"/>
          </a:xfrm>
        </p:spPr>
        <p:txBody>
          <a:bodyPr/>
          <a:lstStyle/>
          <a:p>
            <a:endParaRPr lang="ru-RU" dirty="0"/>
          </a:p>
        </p:txBody>
      </p:sp>
      <p:pic>
        <p:nvPicPr>
          <p:cNvPr id="17410" name="Picture 2" descr="seasonality - Transform a non-stationary time series to perform ARIMA -  Cross Validated">
            <a:extLst>
              <a:ext uri="{FF2B5EF4-FFF2-40B4-BE49-F238E27FC236}">
                <a16:creationId xmlns:a16="http://schemas.microsoft.com/office/drawing/2014/main" id="{B7014B47-BDE4-B9F7-051F-0A689F78C0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1" t="7117" r="7825" b="5141"/>
          <a:stretch/>
        </p:blipFill>
        <p:spPr bwMode="auto">
          <a:xfrm>
            <a:off x="290455" y="1424933"/>
            <a:ext cx="6110345" cy="4802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2" name="Picture 4" descr="Blåmerke effektivitet steke mate Konsis piske make data stationary -  ramonaadultsoftball.com">
            <a:extLst>
              <a:ext uri="{FF2B5EF4-FFF2-40B4-BE49-F238E27FC236}">
                <a16:creationId xmlns:a16="http://schemas.microsoft.com/office/drawing/2014/main" id="{61D2CA5E-0FCD-5A88-AF66-A9C892FE99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5" t="26039" r="7044" b="2754"/>
          <a:stretch/>
        </p:blipFill>
        <p:spPr bwMode="auto">
          <a:xfrm>
            <a:off x="6691257" y="1420644"/>
            <a:ext cx="4883972" cy="4883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08846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5E18C16-493F-C0F6-1226-B953C44BB2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824" y="0"/>
            <a:ext cx="10515600" cy="1325563"/>
          </a:xfrm>
        </p:spPr>
        <p:txBody>
          <a:bodyPr>
            <a:normAutofit/>
          </a:bodyPr>
          <a:lstStyle/>
          <a:p>
            <a:r>
              <a:rPr lang="ru-RU" sz="4800" b="1" dirty="0" smtClean="0"/>
              <a:t>Вопросы Базовые 1й верно</a:t>
            </a:r>
            <a:endParaRPr lang="ru-RU" sz="4800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E421393-E6D9-4C04-F323-217F01E33B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6506" y="1129096"/>
            <a:ext cx="10515600" cy="5728904"/>
          </a:xfrm>
        </p:spPr>
        <p:txBody>
          <a:bodyPr>
            <a:normAutofit fontScale="70000" lnSpcReduction="20000"/>
          </a:bodyPr>
          <a:lstStyle/>
          <a:p>
            <a:r>
              <a:rPr lang="ru-RU" sz="2300" b="1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Автокорреляция </a:t>
            </a:r>
            <a:r>
              <a:rPr lang="ru-RU" sz="2300" b="1" dirty="0">
                <a:ea typeface="Calibri" panose="020F0502020204030204" pitchFamily="34" charset="0"/>
                <a:cs typeface="Times New Roman" panose="02020603050405020304" pitchFamily="18" charset="0"/>
              </a:rPr>
              <a:t>— </a:t>
            </a:r>
            <a:r>
              <a:rPr lang="ru-RU" sz="2300" dirty="0">
                <a:ea typeface="Calibri" panose="020F0502020204030204" pitchFamily="34" charset="0"/>
                <a:cs typeface="Times New Roman" panose="02020603050405020304" pitchFamily="18" charset="0"/>
              </a:rPr>
              <a:t>это </a:t>
            </a:r>
            <a:endParaRPr lang="ru-RU" sz="2300" dirty="0" smtClean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ru-RU" sz="2400" b="1" dirty="0"/>
              <a:t>это степень </a:t>
            </a:r>
            <a:r>
              <a:rPr lang="ru-RU" sz="2400" b="1" dirty="0" smtClean="0"/>
              <a:t>линейной связи ВР с </a:t>
            </a:r>
            <a:r>
              <a:rPr lang="ru-RU" sz="2400" b="1" dirty="0"/>
              <a:t>отстающей (отложенной) версией самого </a:t>
            </a:r>
            <a:r>
              <a:rPr lang="ru-RU" sz="2400" b="1" dirty="0" smtClean="0"/>
              <a:t>себя</a:t>
            </a:r>
            <a:r>
              <a:rPr lang="ru-RU" sz="2300" b="1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2300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Среднее значение ВР на каждом промежутке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2300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Зависимость  отклонения значений ВР от среднего  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2400" dirty="0">
                <a:ea typeface="Calibri" panose="020F0502020204030204" pitchFamily="34" charset="0"/>
                <a:cs typeface="Times New Roman" panose="02020603050405020304" pitchFamily="18" charset="0"/>
              </a:rPr>
              <a:t>это степень </a:t>
            </a:r>
            <a:r>
              <a:rPr lang="ru-RU" sz="2400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экспоненциальной </a:t>
            </a:r>
            <a:r>
              <a:rPr lang="ru-RU" sz="2400" dirty="0">
                <a:ea typeface="Calibri" panose="020F0502020204030204" pitchFamily="34" charset="0"/>
                <a:cs typeface="Times New Roman" panose="02020603050405020304" pitchFamily="18" charset="0"/>
              </a:rPr>
              <a:t>связи ВР с отстающей (отложенной) версией самого себя. </a:t>
            </a:r>
          </a:p>
          <a:p>
            <a:r>
              <a:rPr lang="ru-RU" sz="2400" b="1" dirty="0"/>
              <a:t>Стационарный ряд</a:t>
            </a:r>
            <a:r>
              <a:rPr lang="ru-RU" sz="2300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300" dirty="0">
                <a:ea typeface="Calibri" panose="020F0502020204030204" pitchFamily="34" charset="0"/>
                <a:cs typeface="Times New Roman" panose="02020603050405020304" pitchFamily="18" charset="0"/>
              </a:rPr>
              <a:t>- это </a:t>
            </a:r>
            <a:r>
              <a:rPr lang="ru-RU" sz="2400" dirty="0"/>
              <a:t>ВР, если его статистические свойства </a:t>
            </a:r>
            <a:endParaRPr lang="ru-RU" sz="2300" dirty="0" smtClean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ru-RU" sz="2400" b="1" dirty="0"/>
              <a:t>не меняются с течением времени 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2400" dirty="0" smtClean="0"/>
              <a:t>Медленно меняются с </a:t>
            </a:r>
            <a:r>
              <a:rPr lang="ru-RU" sz="2400" dirty="0"/>
              <a:t>течением времени 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2300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Меняются регулярно </a:t>
            </a:r>
            <a:r>
              <a:rPr lang="ru-RU" sz="2000" dirty="0"/>
              <a:t>с течением времени </a:t>
            </a:r>
            <a:endParaRPr lang="ru-RU" sz="23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ru-RU" sz="2300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Подчиняются заданному закону </a:t>
            </a:r>
            <a:r>
              <a:rPr lang="ru-RU" sz="2300" dirty="0" err="1" smtClean="0">
                <a:ea typeface="Calibri" panose="020F0502020204030204" pitchFamily="34" charset="0"/>
                <a:cs typeface="Times New Roman" panose="02020603050405020304" pitchFamily="18" charset="0"/>
              </a:rPr>
              <a:t>распределния</a:t>
            </a:r>
            <a:endParaRPr lang="ru-RU" sz="23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sz="2400" b="1" dirty="0"/>
              <a:t>Белый Гауссов </a:t>
            </a:r>
            <a:r>
              <a:rPr lang="ru-RU" sz="2400" b="1" dirty="0" smtClean="0"/>
              <a:t>шум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2000" b="1" dirty="0" smtClean="0"/>
              <a:t>Стационарный, имеет нормальное распределение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2000" dirty="0"/>
              <a:t>Медленно </a:t>
            </a:r>
            <a:r>
              <a:rPr lang="ru-RU" sz="2000" dirty="0" smtClean="0"/>
              <a:t>меняется </a:t>
            </a:r>
            <a:r>
              <a:rPr lang="ru-RU" sz="2000" dirty="0"/>
              <a:t>с течением времени 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2400" dirty="0" smtClean="0"/>
              <a:t>Не стационарный</a:t>
            </a:r>
            <a:r>
              <a:rPr lang="ru-RU" sz="2400" dirty="0"/>
              <a:t>, имеет нормальное распределение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2400" dirty="0"/>
              <a:t>Стационарный, имеет </a:t>
            </a:r>
            <a:r>
              <a:rPr lang="ru-RU" sz="2400" dirty="0" smtClean="0"/>
              <a:t>равномерное распределение</a:t>
            </a:r>
          </a:p>
          <a:p>
            <a:r>
              <a:rPr lang="ru-RU" sz="2400" dirty="0" err="1" smtClean="0"/>
              <a:t>Гетеросекдостичность</a:t>
            </a:r>
            <a:r>
              <a:rPr lang="ru-RU" sz="2400" dirty="0" smtClean="0"/>
              <a:t> - это</a:t>
            </a:r>
          </a:p>
          <a:p>
            <a:pPr marL="914400" lvl="1" indent="-457200">
              <a:buFont typeface="+mj-lt"/>
              <a:buAutoNum type="arabicPeriod"/>
            </a:pPr>
            <a:r>
              <a:rPr lang="ru-RU" sz="2000" b="1" dirty="0" smtClean="0"/>
              <a:t>Неоднородность дисперсии</a:t>
            </a:r>
          </a:p>
          <a:p>
            <a:pPr marL="914400" lvl="1" indent="-457200">
              <a:buFont typeface="+mj-lt"/>
              <a:buAutoNum type="arabicPeriod"/>
            </a:pPr>
            <a:r>
              <a:rPr lang="ru-RU" sz="2000" dirty="0" smtClean="0"/>
              <a:t>Однородность дисперсии</a:t>
            </a:r>
          </a:p>
          <a:p>
            <a:pPr marL="914400" lvl="1" indent="-457200">
              <a:buFont typeface="+mj-lt"/>
              <a:buAutoNum type="arabicPeriod"/>
            </a:pPr>
            <a:r>
              <a:rPr lang="ru-RU" sz="2000" dirty="0"/>
              <a:t>Неоднородность </a:t>
            </a:r>
            <a:r>
              <a:rPr lang="ru-RU" sz="2000" dirty="0" smtClean="0"/>
              <a:t>тренда</a:t>
            </a:r>
          </a:p>
          <a:p>
            <a:pPr marL="914400" lvl="1" indent="-457200">
              <a:buFont typeface="+mj-lt"/>
              <a:buAutoNum type="arabicPeriod"/>
            </a:pPr>
            <a:r>
              <a:rPr lang="ru-RU" sz="2000" dirty="0" smtClean="0"/>
              <a:t>Неоднородность сезонности</a:t>
            </a:r>
            <a:endParaRPr lang="ru-RU" sz="2000" dirty="0"/>
          </a:p>
          <a:p>
            <a:pPr marL="914400" lvl="1" indent="-457200">
              <a:buFont typeface="+mj-lt"/>
              <a:buAutoNum type="arabicPeriod"/>
            </a:pPr>
            <a:endParaRPr lang="ru-RU" sz="2000" dirty="0" smtClean="0"/>
          </a:p>
          <a:p>
            <a:pPr marL="914400" lvl="1" indent="-457200">
              <a:buFont typeface="+mj-lt"/>
              <a:buAutoNum type="arabicPeriod"/>
            </a:pPr>
            <a:endParaRPr lang="ru-RU" sz="2000" dirty="0"/>
          </a:p>
          <a:p>
            <a:pPr marL="514350" indent="-514350">
              <a:buFont typeface="+mj-lt"/>
              <a:buAutoNum type="arabicPeriod"/>
            </a:pPr>
            <a:endParaRPr lang="ru-RU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514350" indent="-514350">
              <a:buFont typeface="+mj-lt"/>
              <a:buAutoNum type="arabicPeriod"/>
            </a:pPr>
            <a:endParaRPr lang="ru-RU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02182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" descr="3: Examples for stationary and non-stationary time series. | Download  Scientific Diagram">
            <a:extLst>
              <a:ext uri="{FF2B5EF4-FFF2-40B4-BE49-F238E27FC236}">
                <a16:creationId xmlns:a16="http://schemas.microsoft.com/office/drawing/2014/main" id="{94845A4C-0B01-8E09-4153-290BD079B6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7" t="70684" r="-2667" b="4228"/>
          <a:stretch/>
        </p:blipFill>
        <p:spPr bwMode="auto">
          <a:xfrm>
            <a:off x="8022957" y="5990253"/>
            <a:ext cx="3390314" cy="643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machine learning - Stationary and nonstationary time series data - Stack  Overflow">
            <a:extLst>
              <a:ext uri="{FF2B5EF4-FFF2-40B4-BE49-F238E27FC236}">
                <a16:creationId xmlns:a16="http://schemas.microsoft.com/office/drawing/2014/main" id="{9C13EE3F-D283-6C9F-AB4A-E4ED8E94D1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7808" y="5194416"/>
            <a:ext cx="2019165" cy="1314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8" descr="How to Check Time Series Stationarity in Python - Analyzing Alpha">
            <a:extLst>
              <a:ext uri="{FF2B5EF4-FFF2-40B4-BE49-F238E27FC236}">
                <a16:creationId xmlns:a16="http://schemas.microsoft.com/office/drawing/2014/main" id="{116A1709-6EB8-EA27-3295-859F06531A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16" r="7883" b="48549"/>
          <a:stretch/>
        </p:blipFill>
        <p:spPr bwMode="auto">
          <a:xfrm>
            <a:off x="185775" y="5668257"/>
            <a:ext cx="3216695" cy="965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5E18C16-493F-C0F6-1226-B953C44BB2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929" y="0"/>
            <a:ext cx="10515600" cy="1325563"/>
          </a:xfrm>
        </p:spPr>
        <p:txBody>
          <a:bodyPr>
            <a:normAutofit/>
          </a:bodyPr>
          <a:lstStyle/>
          <a:p>
            <a:r>
              <a:rPr lang="ru-RU" sz="4800" b="1" dirty="0" smtClean="0"/>
              <a:t>Вопросы Продвинутые </a:t>
            </a:r>
            <a:r>
              <a:rPr lang="en-US" sz="4800" b="1" dirty="0" smtClean="0"/>
              <a:t>(X)-</a:t>
            </a:r>
            <a:r>
              <a:rPr lang="ru-RU" sz="4800" b="1" dirty="0" smtClean="0"/>
              <a:t>верно</a:t>
            </a:r>
            <a:endParaRPr lang="ru-RU" sz="48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BE421393-E6D9-4C04-F323-217F01E33B9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98928" y="1075308"/>
                <a:ext cx="11551645" cy="4284343"/>
              </a:xfrm>
            </p:spPr>
            <p:txBody>
              <a:bodyPr>
                <a:normAutofit fontScale="70000" lnSpcReduction="20000"/>
              </a:bodyPr>
              <a:lstStyle/>
              <a:p>
                <a:pPr lvl="0"/>
                <a:r>
                  <a:rPr lang="ru-RU" sz="2000" b="1" dirty="0" smtClean="0"/>
                  <a:t>Выберите описание ВР, сводящегося к стационарному в рамках первой производной</a:t>
                </a:r>
                <a:r>
                  <a:rPr lang="ru-RU" sz="2000" dirty="0" smtClean="0"/>
                  <a:t>.</a:t>
                </a:r>
                <a:r>
                  <a:rPr lang="ru-RU" sz="2300" b="1" dirty="0" smtClean="0"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ru-RU" dirty="0" smtClean="0">
                    <a:cs typeface="Times New Roman" panose="02020603050405020304" pitchFamily="18" charset="0"/>
                  </a:rPr>
                  <a:t>Поезд проезжает равномерно проезжает серию датчиков, регистрирующих «стук» колес (дефектов нет)</a:t>
                </a:r>
                <a:r>
                  <a:rPr lang="en-US" dirty="0" smtClean="0">
                    <a:cs typeface="Times New Roman" panose="02020603050405020304" pitchFamily="18" charset="0"/>
                  </a:rPr>
                  <a:t> (x)</a:t>
                </a:r>
                <a:endParaRPr lang="ru-RU" dirty="0" smtClean="0">
                  <a:cs typeface="Times New Roman" panose="02020603050405020304" pitchFamily="18" charset="0"/>
                </a:endParaRPr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ru-RU" dirty="0" smtClean="0">
                    <a:cs typeface="Times New Roman" panose="02020603050405020304" pitchFamily="18" charset="0"/>
                  </a:rPr>
                  <a:t>Процесс типа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 </m:t>
                    </m:r>
                    <m:r>
                      <a:rPr lang="ru-RU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где</m:t>
                    </m:r>
                  </m:oMath>
                </a14:m>
                <a:r>
                  <a:rPr lang="ru-RU" dirty="0" smtClean="0"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𝜂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ru-RU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ru-RU" b="0" i="0" dirty="0" smtClean="0">
                    <a:latin typeface="+mj-lt"/>
                    <a:cs typeface="Times New Roman" panose="02020603050405020304" pitchFamily="18" charset="0"/>
                  </a:rPr>
                  <a:t>-белый гауссов шум </a:t>
                </a:r>
                <a:r>
                  <a:rPr lang="en-US" b="0" i="0" dirty="0" smtClean="0">
                    <a:latin typeface="+mj-lt"/>
                    <a:cs typeface="Times New Roman" panose="02020603050405020304" pitchFamily="18" charset="0"/>
                  </a:rPr>
                  <a:t>(x)</a:t>
                </a:r>
                <a:endParaRPr lang="ru-RU" dirty="0" smtClean="0">
                  <a:cs typeface="Times New Roman" panose="02020603050405020304" pitchFamily="18" charset="0"/>
                </a:endParaRPr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ru-RU" dirty="0" smtClean="0">
                    <a:cs typeface="Times New Roman" panose="02020603050405020304" pitchFamily="18" charset="0"/>
                  </a:rPr>
                  <a:t>Регистрация излучения от дальних звезд расширяющейся с ускорением вселенной</a:t>
                </a:r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ru-RU" dirty="0">
                    <a:cs typeface="Times New Roman" panose="02020603050405020304" pitchFamily="18" charset="0"/>
                  </a:rPr>
                  <a:t>Процесс типа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sin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⁡(2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𝜋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𝜂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 </m:t>
                    </m:r>
                    <m:r>
                      <a:rPr lang="ru-RU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где</m:t>
                    </m:r>
                  </m:oMath>
                </a14:m>
                <a:r>
                  <a:rPr lang="ru-RU" dirty="0"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𝜂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ru-RU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ru-RU" dirty="0">
                    <a:cs typeface="Times New Roman" panose="02020603050405020304" pitchFamily="18" charset="0"/>
                  </a:rPr>
                  <a:t>-белый гауссов шум </a:t>
                </a:r>
                <a:r>
                  <a:rPr lang="en-US" dirty="0">
                    <a:cs typeface="Times New Roman" panose="02020603050405020304" pitchFamily="18" charset="0"/>
                  </a:rPr>
                  <a:t>(x</a:t>
                </a:r>
                <a:r>
                  <a:rPr lang="en-US" dirty="0" smtClean="0">
                    <a:cs typeface="Times New Roman" panose="02020603050405020304" pitchFamily="18" charset="0"/>
                  </a:rPr>
                  <a:t>)</a:t>
                </a:r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ru-RU" dirty="0" smtClean="0">
                    <a:cs typeface="Times New Roman" panose="02020603050405020304" pitchFamily="18" charset="0"/>
                  </a:rPr>
                  <a:t>График десятилетней цены на продукт, востребованный  в выходные дни.</a:t>
                </a:r>
              </a:p>
              <a:p>
                <a:r>
                  <a:rPr lang="ru-RU" sz="2000" b="1" dirty="0" smtClean="0"/>
                  <a:t>Определить корреляционной функции</a:t>
                </a:r>
              </a:p>
              <a:p>
                <a:pPr marL="971550" lvl="1" indent="-514350">
                  <a:buFont typeface="+mj-lt"/>
                  <a:buAutoNum type="arabicPeriod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limLoc m:val="undOvr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=0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</m:t>
                            </m:r>
                          </m:e>
                        </m:nary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𝑒𝑣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))(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𝑒𝑣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))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𝑣𝑎𝑟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den>
                    </m:f>
                  </m:oMath>
                </a14:m>
                <a:r>
                  <a:rPr lang="ru-RU" i="1" dirty="0" smtClean="0">
                    <a:latin typeface="Cambria Math" panose="02040503050406030204" pitchFamily="18" charset="0"/>
                  </a:rPr>
                  <a:t> </a:t>
                </a:r>
                <a:r>
                  <a:rPr lang="en-US" i="1" dirty="0" smtClean="0">
                    <a:latin typeface="Cambria Math" panose="02040503050406030204" pitchFamily="18" charset="0"/>
                  </a:rPr>
                  <a:t>(X)</a:t>
                </a:r>
                <a:endParaRPr lang="ru-RU" i="1" dirty="0" smtClean="0">
                  <a:latin typeface="Cambria Math" panose="02040503050406030204" pitchFamily="18" charset="0"/>
                </a:endParaRPr>
              </a:p>
              <a:p>
                <a:pPr marL="971550" lvl="1" indent="-514350">
                  <a:buFont typeface="+mj-lt"/>
                  <a:buAutoNum type="arabicPeriod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limLoc m:val="undOvr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=0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</m:t>
                            </m:r>
                          </m:e>
                        </m:nary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𝑒𝑣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))(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𝑒𝑣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))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𝑣𝑎𝑟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𝑣𝑎𝑟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rad>
                      </m:den>
                    </m:f>
                  </m:oMath>
                </a14:m>
                <a:r>
                  <a:rPr lang="en-US" i="1" dirty="0" smtClean="0">
                    <a:latin typeface="Cambria Math" panose="02040503050406030204" pitchFamily="18" charset="0"/>
                  </a:rPr>
                  <a:t> (X)</a:t>
                </a:r>
              </a:p>
              <a:p>
                <a:pPr marL="971550" lvl="1" indent="-514350">
                  <a:buFont typeface="+mj-lt"/>
                  <a:buAutoNum type="arabicPeriod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limLoc m:val="undOvr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=0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</m:t>
                            </m:r>
                          </m:e>
                        </m:nary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𝑒𝑣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))(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𝑒𝑣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))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𝑣𝑎𝑟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𝑣𝑎𝑟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den>
                    </m:f>
                  </m:oMath>
                </a14:m>
                <a:endParaRPr lang="en-US" i="1" dirty="0" smtClean="0">
                  <a:latin typeface="Cambria Math" panose="02040503050406030204" pitchFamily="18" charset="0"/>
                </a:endParaRPr>
              </a:p>
              <a:p>
                <a:pPr marL="971550" lvl="1" indent="-514350">
                  <a:buFont typeface="+mj-lt"/>
                  <a:buAutoNum type="arabicPeriod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limLoc m:val="undOvr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=0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</m:t>
                            </m:r>
                          </m:e>
                        </m:nary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𝑒𝑣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))(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𝑒𝑣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))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𝑣𝑎𝑟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𝑣𝑎𝑟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den>
                    </m:f>
                  </m:oMath>
                </a14:m>
                <a:endParaRPr lang="ru-RU" dirty="0" smtClean="0">
                  <a:cs typeface="Times New Roman" panose="02020603050405020304" pitchFamily="18" charset="0"/>
                </a:endParaRPr>
              </a:p>
              <a:p>
                <a:pPr marL="971550" lvl="1" indent="-514350">
                  <a:buFont typeface="+mj-lt"/>
                  <a:buAutoNum type="arabicPeriod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limLoc m:val="undOvr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=0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</m:t>
                            </m:r>
                          </m:e>
                        </m:nary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𝑒𝑣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))(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𝑒𝑣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))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𝑣𝑎𝑟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den>
                    </m:f>
                  </m:oMath>
                </a14:m>
                <a:endParaRPr lang="en-US" sz="2300" b="1" dirty="0" smtClean="0"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228600" lvl="1"/>
                <a:r>
                  <a:rPr lang="ru-RU" sz="2000" b="1" dirty="0"/>
                  <a:t>Выберите</a:t>
                </a:r>
                <a:r>
                  <a:rPr lang="ru-RU" sz="2300" b="1" dirty="0" smtClean="0"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ru-RU" sz="2300" b="1" dirty="0">
                    <a:ea typeface="Calibri" panose="020F0502020204030204" pitchFamily="34" charset="0"/>
                    <a:cs typeface="Times New Roman" panose="02020603050405020304" pitchFamily="18" charset="0"/>
                  </a:rPr>
                  <a:t>примеры </a:t>
                </a:r>
                <a:r>
                  <a:rPr lang="ru-RU" sz="2300" b="1" dirty="0" smtClean="0">
                    <a:ea typeface="Calibri" panose="020F0502020204030204" pitchFamily="34" charset="0"/>
                    <a:cs typeface="Times New Roman" panose="02020603050405020304" pitchFamily="18" charset="0"/>
                  </a:rPr>
                  <a:t>стационарного ВР</a:t>
                </a:r>
              </a:p>
              <a:p>
                <a:pPr marL="914400" lvl="1" indent="-457200">
                  <a:buFont typeface="+mj-lt"/>
                  <a:buAutoNum type="arabicPeriod"/>
                </a:pPr>
                <a:endParaRPr lang="ru-RU" sz="2000" dirty="0" smtClean="0">
                  <a:cs typeface="Times New Roman" panose="02020603050405020304" pitchFamily="18" charset="0"/>
                </a:endParaRPr>
              </a:p>
              <a:p>
                <a:pPr marL="914400" lvl="1" indent="-457200">
                  <a:buFont typeface="+mj-lt"/>
                  <a:buAutoNum type="arabicPeriod"/>
                </a:pPr>
                <a:endParaRPr lang="ru-RU" sz="2000" dirty="0">
                  <a:cs typeface="Times New Roman" panose="02020603050405020304" pitchFamily="18" charset="0"/>
                </a:endParaRPr>
              </a:p>
              <a:p>
                <a:pPr marL="914400" lvl="1" indent="-457200">
                  <a:buFont typeface="+mj-lt"/>
                  <a:buAutoNum type="arabicPeriod"/>
                </a:pPr>
                <a:endParaRPr lang="ru-RU" sz="1900" dirty="0" smtClean="0"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914400" lvl="1" indent="-457200">
                  <a:buFont typeface="+mj-lt"/>
                  <a:buAutoNum type="arabicPeriod"/>
                </a:pPr>
                <a:endParaRPr lang="ru-RU" sz="1900" dirty="0" smtClean="0"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914400" lvl="1" indent="-457200">
                  <a:buFont typeface="+mj-lt"/>
                  <a:buAutoNum type="arabicPeriod"/>
                </a:pPr>
                <a:endParaRPr lang="ru-RU" sz="1900" b="1" dirty="0"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BE421393-E6D9-4C04-F323-217F01E33B9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8928" y="1075308"/>
                <a:ext cx="11551645" cy="4284343"/>
              </a:xfrm>
              <a:blipFill>
                <a:blip r:embed="rId5"/>
                <a:stretch>
                  <a:fillRect l="-53" t="-99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6900234" y="513725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3</a:t>
            </a:r>
            <a:endParaRPr lang="ru-RU" dirty="0"/>
          </a:p>
        </p:txBody>
      </p:sp>
      <p:pic>
        <p:nvPicPr>
          <p:cNvPr id="17" name="Picture 2" descr="image.png">
            <a:extLst>
              <a:ext uri="{FF2B5EF4-FFF2-40B4-BE49-F238E27FC236}">
                <a16:creationId xmlns:a16="http://schemas.microsoft.com/office/drawing/2014/main" id="{46504F20-6EF1-4C45-9B6A-AFB9979F84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21"/>
          <a:stretch/>
        </p:blipFill>
        <p:spPr bwMode="auto">
          <a:xfrm>
            <a:off x="7921870" y="4560987"/>
            <a:ext cx="2235678" cy="1302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3" descr="image.png">
            <a:extLst>
              <a:ext uri="{FF2B5EF4-FFF2-40B4-BE49-F238E27FC236}">
                <a16:creationId xmlns:a16="http://schemas.microsoft.com/office/drawing/2014/main" id="{A88DC811-8E90-43BB-95DC-4A03A4CB47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4" t="6397" r="52905" b="55798"/>
          <a:stretch/>
        </p:blipFill>
        <p:spPr bwMode="auto">
          <a:xfrm>
            <a:off x="3428943" y="5194416"/>
            <a:ext cx="2227786" cy="1575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7857115" y="515017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4</a:t>
            </a:r>
            <a:endParaRPr lang="ru-RU" dirty="0"/>
          </a:p>
        </p:txBody>
      </p:sp>
      <p:sp>
        <p:nvSpPr>
          <p:cNvPr id="9" name="TextBox 8"/>
          <p:cNvSpPr txBox="1"/>
          <p:nvPr/>
        </p:nvSpPr>
        <p:spPr>
          <a:xfrm>
            <a:off x="3402470" y="5194416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2(x)</a:t>
            </a:r>
            <a:endParaRPr lang="ru-RU" dirty="0"/>
          </a:p>
        </p:txBody>
      </p:sp>
      <p:sp>
        <p:nvSpPr>
          <p:cNvPr id="11" name="TextBox 10"/>
          <p:cNvSpPr txBox="1"/>
          <p:nvPr/>
        </p:nvSpPr>
        <p:spPr>
          <a:xfrm>
            <a:off x="406804" y="5547161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1</a:t>
            </a:r>
            <a:r>
              <a:rPr lang="en-US" dirty="0" smtClean="0"/>
              <a:t> (x)</a:t>
            </a:r>
            <a:endParaRPr lang="ru-RU" dirty="0"/>
          </a:p>
        </p:txBody>
      </p:sp>
      <p:sp>
        <p:nvSpPr>
          <p:cNvPr id="13" name="TextBox 12"/>
          <p:cNvSpPr txBox="1"/>
          <p:nvPr/>
        </p:nvSpPr>
        <p:spPr>
          <a:xfrm>
            <a:off x="7804996" y="596651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5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78654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55BC15C-CDFE-49F4-9C5F-F67A9C844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b="1" dirty="0"/>
              <a:t>Статистические характеристики временного ряда</a:t>
            </a:r>
            <a:endParaRPr lang="en-US" sz="3600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CE12326-14DC-4AFD-B295-51DB583927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3729" y="1404283"/>
            <a:ext cx="10515600" cy="4351338"/>
          </a:xfrm>
        </p:spPr>
        <p:txBody>
          <a:bodyPr/>
          <a:lstStyle/>
          <a:p>
            <a:r>
              <a:rPr lang="ru-RU" sz="2000" i="1" dirty="0"/>
              <a:t>Отметим, Кроме среднего значения мы можем ввести Медиану и Моду </a:t>
            </a:r>
          </a:p>
          <a:p>
            <a:r>
              <a:rPr lang="ru-RU" sz="2000" b="1" dirty="0"/>
              <a:t>медиана</a:t>
            </a:r>
            <a:r>
              <a:rPr lang="ru-RU" sz="2000" dirty="0"/>
              <a:t> - это средний балл для набора данных, упорядоченных по порядку величины. Например, учитывая упорядоченный список оценок учащихся, [14 35 45 55 55 56 58 65 87 89 92], медиана составляет 56, потому что это средняя оценка, так как перед ним 5 пунктов, а после него 5 пунктов.</a:t>
            </a:r>
          </a:p>
          <a:p>
            <a:r>
              <a:rPr lang="ru-RU" sz="2000" b="1" dirty="0"/>
              <a:t>Мода</a:t>
            </a:r>
            <a:r>
              <a:rPr lang="ru-RU" sz="2000" dirty="0"/>
              <a:t> - это наиболее частая оценка в нашем наборе данных.</a:t>
            </a:r>
            <a:endParaRPr lang="en-US" dirty="0"/>
          </a:p>
        </p:txBody>
      </p:sp>
      <p:pic>
        <p:nvPicPr>
          <p:cNvPr id="2050" name="Picture 2" descr="image.png">
            <a:extLst>
              <a:ext uri="{FF2B5EF4-FFF2-40B4-BE49-F238E27FC236}">
                <a16:creationId xmlns:a16="http://schemas.microsoft.com/office/drawing/2014/main" id="{96815E37-DAA6-4C15-936B-56A63D7A2F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8147" y="3906651"/>
            <a:ext cx="5715000" cy="2200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7278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4C6FD5A-59CF-435D-92BB-40AC6A9ED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5759"/>
            <a:ext cx="10515600" cy="1325563"/>
          </a:xfrm>
        </p:spPr>
        <p:txBody>
          <a:bodyPr/>
          <a:lstStyle/>
          <a:p>
            <a:r>
              <a:rPr lang="ru-RU" b="1" dirty="0"/>
              <a:t>Автокорреляционная функция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968A1827-E67E-4359-BF78-46A153D3E51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85482" y="1272988"/>
                <a:ext cx="10968318" cy="5253318"/>
              </a:xfrm>
            </p:spPr>
            <p:txBody>
              <a:bodyPr>
                <a:normAutofit/>
              </a:bodyPr>
              <a:lstStyle/>
              <a:p>
                <a:pPr lvl="0"/>
                <a:r>
                  <a:rPr lang="ru-RU" sz="2000" b="1" dirty="0" smtClean="0"/>
                  <a:t>Автокорреляционная функция (ACF) </a:t>
                </a:r>
                <a:r>
                  <a:rPr lang="ru-RU" sz="2000" dirty="0"/>
                  <a:t>- это степень линейности временного ряда, связанная с отстающей (отложенной) версией самого себя.</a:t>
                </a:r>
                <a:endParaRPr lang="ru-RU" sz="2000" i="1" dirty="0">
                  <a:latin typeface="Cambria Math" panose="02040503050406030204" pitchFamily="18" charset="0"/>
                </a:endParaRP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𝑐𝑜𝑟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undOvr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</m:e>
                          </m:nary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𝑒𝑣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)(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𝑒𝑣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𝑣𝑎𝑟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  <a:p>
                <a:pPr marL="457200" lvl="1" indent="0">
                  <a:buNone/>
                </a:pPr>
                <a:r>
                  <a:rPr lang="ru-RU" sz="1600" dirty="0"/>
                  <a:t>Пожалуйста, обратите внимание:</a:t>
                </a:r>
              </a:p>
              <a:p>
                <a:pPr marL="457200" lvl="1" indent="0">
                  <a:buNone/>
                </a:pPr>
                <a:r>
                  <a:rPr lang="ru-RU" sz="1600" dirty="0" err="1"/>
                  <a:t>cor</a:t>
                </a:r>
                <a:r>
                  <a:rPr lang="ru-RU" sz="1600" dirty="0"/>
                  <a:t> (𝑘) называется k-м лагом.</a:t>
                </a:r>
              </a:p>
              <a:p>
                <a:r>
                  <a:rPr lang="ru-RU" sz="2000" b="1" dirty="0"/>
                  <a:t>Корреляция</a:t>
                </a:r>
                <a:r>
                  <a:rPr lang="ru-RU" sz="2000" dirty="0"/>
                  <a:t> (или взаимная корреляция) - это степень линейности двух временных рядов, связанная с одним из них с запаздывающей (отложенной) версией другого.</a:t>
                </a:r>
              </a:p>
              <a:p>
                <a:r>
                  <a:rPr lang="ru-RU" sz="2000" b="1" dirty="0"/>
                  <a:t>Ковариация</a:t>
                </a:r>
                <a:r>
                  <a:rPr lang="ru-RU" sz="2000" dirty="0"/>
                  <a:t> (также автоковариация) в общем - это просто версия корреляции.</a:t>
                </a:r>
              </a:p>
              <a:p>
                <a:r>
                  <a:rPr lang="ru-RU" sz="2000" dirty="0"/>
                  <a:t>Для автокорреляции и автоковариации</a:t>
                </a:r>
              </a:p>
              <a:p>
                <a:pPr marL="914400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cov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</m:e>
                      </m:nary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ev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ev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cor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cov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𝑣𝑎𝑟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lvl="1"/>
                <a:r>
                  <a:rPr lang="ru-RU" sz="2000" dirty="0"/>
                  <a:t>Корреляция - это степень, в которой два образца линейно зависят друг от друга. </a:t>
                </a:r>
                <a:endParaRPr lang="en-US" sz="2000" dirty="0"/>
              </a:p>
              <a:p>
                <a:pPr lvl="1"/>
                <a:r>
                  <a:rPr lang="ru-RU" sz="2000" b="1" dirty="0"/>
                  <a:t>Автокорреляция</a:t>
                </a:r>
                <a:r>
                  <a:rPr lang="ru-RU" sz="2000" dirty="0"/>
                  <a:t> - это способность выборок временных рядов быть линейно связанными со своими задержанными отчетами.</a:t>
                </a:r>
                <a:endParaRPr lang="en-US" sz="2000" dirty="0"/>
              </a:p>
              <a:p>
                <a:pPr lvl="1"/>
                <a:endParaRPr lang="en-US" sz="2000" dirty="0"/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968A1827-E67E-4359-BF78-46A153D3E51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5482" y="1272988"/>
                <a:ext cx="10968318" cy="5253318"/>
              </a:xfrm>
              <a:blipFill>
                <a:blip r:embed="rId2"/>
                <a:stretch>
                  <a:fillRect l="-500" t="-1276" r="-44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11181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647D957-91ED-4DFD-BF38-CD0297336D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842" y="194796"/>
            <a:ext cx="10515600" cy="782357"/>
          </a:xfrm>
        </p:spPr>
        <p:txBody>
          <a:bodyPr/>
          <a:lstStyle/>
          <a:p>
            <a:r>
              <a:rPr lang="ru-RU" b="1" dirty="0"/>
              <a:t>Другие взаимно-ковариационные функции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E4718F5E-C23C-4099-A406-E529666DEA6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85483" y="914401"/>
                <a:ext cx="10968318" cy="5844988"/>
              </a:xfrm>
            </p:spPr>
            <p:txBody>
              <a:bodyPr>
                <a:normAutofit fontScale="70000" lnSpcReduction="20000"/>
              </a:bodyPr>
              <a:lstStyle/>
              <a:p>
                <a:pPr>
                  <a:lnSpc>
                    <a:spcPct val="120000"/>
                  </a:lnSpc>
                  <a:spcBef>
                    <a:spcPts val="0"/>
                  </a:spcBef>
                </a:pPr>
                <a:r>
                  <a:rPr lang="ru-RU" sz="3300" dirty="0"/>
                  <a:t>для взаимной корреляции и взаимной -ковариации</a:t>
                </a:r>
                <a:endParaRPr lang="ru-RU" i="1" dirty="0"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cov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𝑥𝑦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</m:e>
                      </m:nary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ev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))(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ev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cor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𝑥𝑦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cov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𝑥𝑦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std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std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>
                  <a:lnSpc>
                    <a:spcPct val="120000"/>
                  </a:lnSpc>
                  <a:spcBef>
                    <a:spcPts val="0"/>
                  </a:spcBef>
                </a:pPr>
                <a:r>
                  <a:rPr lang="en-US" sz="3300" dirty="0"/>
                  <a:t> </a:t>
                </a:r>
                <a:r>
                  <a:rPr lang="ru-RU" sz="3300" dirty="0"/>
                  <a:t>Для некоторых случаев мы рассчитаем корреляцию без вычитания среднего значения  и нормализации как</a:t>
                </a:r>
                <a:endParaRPr lang="ru-RU" dirty="0"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cov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nary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dirty="0"/>
              </a:p>
              <a:p>
                <a:pPr>
                  <a:lnSpc>
                    <a:spcPct val="120000"/>
                  </a:lnSpc>
                  <a:spcBef>
                    <a:spcPts val="0"/>
                  </a:spcBef>
                </a:pPr>
                <a:r>
                  <a:rPr lang="en-US" dirty="0"/>
                  <a:t> </a:t>
                </a:r>
                <a:r>
                  <a:rPr lang="ru-RU" sz="3300" dirty="0"/>
                  <a:t>Фактически ковариацию можно вычислить как для 𝑙𝑎𝑔𝑠, так и для −𝑙𝑎𝑔𝑠, например</a:t>
                </a:r>
                <a:endParaRPr lang="en-US" sz="3300" dirty="0"/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cov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𝑓𝑢𝑙𝑙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nary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E4718F5E-C23C-4099-A406-E529666DEA6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5483" y="914401"/>
                <a:ext cx="10968318" cy="5844988"/>
              </a:xfrm>
              <a:blipFill>
                <a:blip r:embed="rId2"/>
                <a:stretch>
                  <a:fillRect l="-667" t="-730" r="-1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16974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647D957-91ED-4DFD-BF38-CD0297336D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2357"/>
          </a:xfrm>
        </p:spPr>
        <p:txBody>
          <a:bodyPr/>
          <a:lstStyle/>
          <a:p>
            <a:r>
              <a:rPr lang="ru-RU" b="1" dirty="0"/>
              <a:t>Другие взаимно-ковариационные функции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E4718F5E-C23C-4099-A406-E529666DEA6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66165" y="1147482"/>
                <a:ext cx="10887635" cy="5486400"/>
              </a:xfrm>
            </p:spPr>
            <p:txBody>
              <a:bodyPr>
                <a:normAutofit fontScale="92500"/>
              </a:bodyPr>
              <a:lstStyle/>
              <a:p>
                <a:pPr>
                  <a:lnSpc>
                    <a:spcPct val="120000"/>
                  </a:lnSpc>
                  <a:spcBef>
                    <a:spcPts val="0"/>
                  </a:spcBef>
                </a:pPr>
                <a:r>
                  <a:rPr lang="ru-RU" dirty="0"/>
                  <a:t> Мы можем назвать ранее упомянутую формулу прямой корреляцией, в отличие от прямой здесь показана полная ковариация, </a:t>
                </a:r>
                <a:endParaRPr lang="ru-RU" i="1" dirty="0"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cov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𝑠𝑎𝑚𝑒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b>
                        <m:sup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nary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r>
                  <a:rPr lang="ru-RU" dirty="0"/>
                  <a:t>Показано, что упомянутый выше подход может привести к смещению прогноза, поэтому можно использовать несмещенную ковариацию.</a:t>
                </a:r>
                <a:endParaRPr lang="ru-RU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cov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𝑢𝑛𝑏𝑖𝑎𝑠𝑒𝑑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nary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/(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−|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|)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sz="2200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E4718F5E-C23C-4099-A406-E529666DEA6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6165" y="1147482"/>
                <a:ext cx="10887635" cy="5486400"/>
              </a:xfrm>
              <a:blipFill>
                <a:blip r:embed="rId2"/>
                <a:stretch>
                  <a:fillRect l="-815" t="-231" b="-2309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8472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647D957-91ED-4DFD-BF38-CD0297336D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2357"/>
          </a:xfrm>
        </p:spPr>
        <p:txBody>
          <a:bodyPr/>
          <a:lstStyle/>
          <a:p>
            <a:r>
              <a:rPr lang="ru-RU" b="1" dirty="0"/>
              <a:t>Свертка</a:t>
            </a:r>
            <a:r>
              <a:rPr lang="en-US" b="1" dirty="0"/>
              <a:t> </a:t>
            </a:r>
            <a:r>
              <a:rPr lang="ru-RU" b="1" dirty="0"/>
              <a:t>и</a:t>
            </a:r>
            <a:r>
              <a:rPr lang="en-US" b="1" dirty="0"/>
              <a:t> </a:t>
            </a:r>
            <a:r>
              <a:rPr lang="ru-RU" b="1" dirty="0"/>
              <a:t>корреляция</a:t>
            </a:r>
            <a:endParaRPr lang="en-US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4718F5E-C23C-4099-A406-E529666DEA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6165" y="1147483"/>
            <a:ext cx="10887635" cy="2474446"/>
          </a:xfrm>
        </p:spPr>
        <p:txBody>
          <a:bodyPr>
            <a:normAutofit fontScale="85000" lnSpcReduction="20000"/>
          </a:bodyPr>
          <a:lstStyle/>
          <a:p>
            <a:r>
              <a:rPr lang="ru-RU" dirty="0"/>
              <a:t>Среди всех случаев ковариационного поведения можно выделить конкретный случай, когда значение ковариации зависит только от разницы между индексами лагов - этот случай мы можем назвать эргодическим процессом. </a:t>
            </a:r>
          </a:p>
          <a:p>
            <a:r>
              <a:rPr lang="ru-RU" dirty="0"/>
              <a:t>Этот случай соответствует постоянным средним значениям и значениям дисперсии для каждого частичного размера выборки.</a:t>
            </a:r>
          </a:p>
          <a:p>
            <a:r>
              <a:rPr lang="ru-RU" dirty="0"/>
              <a:t>Операция или наша упрощенная ковариация соответствует свертке, которая берется для инвертированной версии выборок.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pic>
        <p:nvPicPr>
          <p:cNvPr id="4098" name="Picture 2" descr="image.png">
            <a:extLst>
              <a:ext uri="{FF2B5EF4-FFF2-40B4-BE49-F238E27FC236}">
                <a16:creationId xmlns:a16="http://schemas.microsoft.com/office/drawing/2014/main" id="{3CAB9AB1-BDB0-42E1-A515-62CB89A2BB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8309" y="3256908"/>
            <a:ext cx="4801455" cy="3601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1B8EB52A-EE89-437F-871A-8691A03428CA}"/>
                  </a:ext>
                </a:extLst>
              </p:cNvPr>
              <p:cNvSpPr/>
              <p:nvPr/>
            </p:nvSpPr>
            <p:spPr>
              <a:xfrm>
                <a:off x="1071282" y="3752850"/>
                <a:ext cx="6378389" cy="165058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conv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𝑥𝑦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nary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cov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𝑥𝑦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nary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1B8EB52A-EE89-437F-871A-8691A03428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1282" y="3752850"/>
                <a:ext cx="6378389" cy="165058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58799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647D957-91ED-4DFD-BF38-CD0297336D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2357"/>
          </a:xfrm>
        </p:spPr>
        <p:txBody>
          <a:bodyPr/>
          <a:lstStyle/>
          <a:p>
            <a:r>
              <a:rPr lang="ru-RU" b="1" dirty="0" smtClean="0"/>
              <a:t>Коэффициент корреляции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E4718F5E-C23C-4099-A406-E529666DEA6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66165" y="1147483"/>
                <a:ext cx="10887635" cy="2474446"/>
              </a:xfrm>
            </p:spPr>
            <p:txBody>
              <a:bodyPr>
                <a:normAutofit/>
              </a:bodyPr>
              <a:lstStyle/>
              <a:p>
                <a:r>
                  <a:rPr lang="ru-RU" b="1" dirty="0" smtClean="0"/>
                  <a:t>Коэффициент корреляции это коэффициент линейно связанности двух переменных, например временных рядов.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b="0" i="0" smtClean="0">
                            <a:latin typeface="Cambria Math" panose="02040503050406030204" pitchFamily="18" charset="0"/>
                          </a:rPr>
                          <m:t>С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limLoc m:val="undOvr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=0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nary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num>
                      <m:den>
                        <m:rad>
                          <m:radPr>
                            <m:deg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nary>
                              <m:naryPr>
                                <m:chr m:val="∑"/>
                                <m:limLoc m:val="undOvr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sub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  <m:e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nary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⋅</m:t>
                            </m:r>
                            <m:nary>
                              <m:naryPr>
                                <m:chr m:val="∑"/>
                                <m:limLoc m:val="undOvr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sub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  <m:e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nary>
                          </m:e>
                        </m:rad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E4718F5E-C23C-4099-A406-E529666DEA6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6165" y="1147483"/>
                <a:ext cx="10887635" cy="2474446"/>
              </a:xfrm>
              <a:blipFill>
                <a:blip r:embed="rId2"/>
                <a:stretch>
                  <a:fillRect l="-1007" t="-394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Прямоугольник 4"/>
              <p:cNvSpPr/>
              <p:nvPr/>
            </p:nvSpPr>
            <p:spPr>
              <a:xfrm>
                <a:off x="7903589" y="2760128"/>
                <a:ext cx="1014252" cy="39126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>
                              <a:latin typeface="Cambria Math" panose="02040503050406030204" pitchFamily="18" charset="0"/>
                            </a:rPr>
                            <m:t>С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≈1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5" name="Прямоугольник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3589" y="2760128"/>
                <a:ext cx="1014252" cy="391261"/>
              </a:xfrm>
              <a:prstGeom prst="rect">
                <a:avLst/>
              </a:prstGeom>
              <a:blipFill>
                <a:blip r:embed="rId3"/>
                <a:stretch>
                  <a:fillRect b="-312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8"/>
              <p:cNvSpPr/>
              <p:nvPr/>
            </p:nvSpPr>
            <p:spPr>
              <a:xfrm>
                <a:off x="12880386" y="8770569"/>
                <a:ext cx="869009" cy="6682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>
                              <a:latin typeface="Cambria Math" panose="02040503050406030204" pitchFamily="18" charset="0"/>
                            </a:rPr>
                            <m:t>С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&lt;0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9" name="Прямоугольник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80386" y="8770569"/>
                <a:ext cx="869009" cy="66826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8" name="Picture 4" descr="виды корреляций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057" y="2253916"/>
            <a:ext cx="3952955" cy="4135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Прямоугольник 7"/>
              <p:cNvSpPr/>
              <p:nvPr/>
            </p:nvSpPr>
            <p:spPr>
              <a:xfrm>
                <a:off x="7614831" y="2311392"/>
                <a:ext cx="1017458" cy="39126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>
                              <a:latin typeface="Cambria Math" panose="02040503050406030204" pitchFamily="18" charset="0"/>
                            </a:rPr>
                            <m:t>С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8" name="Прямоугольник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4831" y="2311392"/>
                <a:ext cx="1017458" cy="391261"/>
              </a:xfrm>
              <a:prstGeom prst="rect">
                <a:avLst/>
              </a:prstGeom>
              <a:blipFill>
                <a:blip r:embed="rId6"/>
                <a:stretch>
                  <a:fillRect b="-468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/>
              <p:cNvSpPr/>
              <p:nvPr/>
            </p:nvSpPr>
            <p:spPr>
              <a:xfrm>
                <a:off x="9801373" y="2368867"/>
                <a:ext cx="1017458" cy="39126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>
                              <a:latin typeface="Cambria Math" panose="02040503050406030204" pitchFamily="18" charset="0"/>
                            </a:rPr>
                            <m:t>С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&lt;0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1" name="Прямоугольник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1373" y="2368867"/>
                <a:ext cx="1017458" cy="391261"/>
              </a:xfrm>
              <a:prstGeom prst="rect">
                <a:avLst/>
              </a:prstGeom>
              <a:blipFill>
                <a:blip r:embed="rId7"/>
                <a:stretch>
                  <a:fillRect b="-312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11"/>
              <p:cNvSpPr/>
              <p:nvPr/>
            </p:nvSpPr>
            <p:spPr>
              <a:xfrm>
                <a:off x="7491310" y="4346008"/>
                <a:ext cx="1014252" cy="39126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>
                              <a:latin typeface="Cambria Math" panose="02040503050406030204" pitchFamily="18" charset="0"/>
                            </a:rPr>
                            <m:t>С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≈0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2" name="Прямоугольник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1310" y="4346008"/>
                <a:ext cx="1014252" cy="391261"/>
              </a:xfrm>
              <a:prstGeom prst="rect">
                <a:avLst/>
              </a:prstGeom>
              <a:blipFill>
                <a:blip r:embed="rId8"/>
                <a:stretch>
                  <a:fillRect b="-312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/>
              <p:cNvSpPr/>
              <p:nvPr/>
            </p:nvSpPr>
            <p:spPr>
              <a:xfrm>
                <a:off x="9424384" y="4418667"/>
                <a:ext cx="1014252" cy="39126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>
                              <a:latin typeface="Cambria Math" panose="02040503050406030204" pitchFamily="18" charset="0"/>
                            </a:rPr>
                            <m:t>С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≈0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3" name="Прямоугольник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24384" y="4418667"/>
                <a:ext cx="1014252" cy="391261"/>
              </a:xfrm>
              <a:prstGeom prst="rect">
                <a:avLst/>
              </a:prstGeom>
              <a:blipFill>
                <a:blip r:embed="rId9"/>
                <a:stretch>
                  <a:fillRect b="-312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ямоугольник 13"/>
              <p:cNvSpPr/>
              <p:nvPr/>
            </p:nvSpPr>
            <p:spPr>
              <a:xfrm>
                <a:off x="7900383" y="3417825"/>
                <a:ext cx="886012" cy="39126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>
                            <a:latin typeface="Cambria Math" panose="02040503050406030204" pitchFamily="18" charset="0"/>
                          </a:rPr>
                          <m:t>С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 smtClean="0"/>
                  <a:t>1</a:t>
                </a:r>
                <a:endParaRPr lang="ru-RU" dirty="0"/>
              </a:p>
            </p:txBody>
          </p:sp>
        </mc:Choice>
        <mc:Fallback xmlns="">
          <p:sp>
            <p:nvSpPr>
              <p:cNvPr id="14" name="Прямоугольник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0383" y="3417825"/>
                <a:ext cx="886012" cy="391261"/>
              </a:xfrm>
              <a:prstGeom prst="rect">
                <a:avLst/>
              </a:prstGeom>
              <a:blipFill>
                <a:blip r:embed="rId10"/>
                <a:stretch>
                  <a:fillRect t="-7813" r="-4828" b="-2031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14"/>
              <p:cNvSpPr/>
              <p:nvPr/>
            </p:nvSpPr>
            <p:spPr>
              <a:xfrm>
                <a:off x="9358367" y="3592707"/>
                <a:ext cx="956544" cy="39126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>
                            <a:latin typeface="Cambria Math" panose="02040503050406030204" pitchFamily="18" charset="0"/>
                          </a:rPr>
                          <m:t>С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 smtClean="0"/>
                  <a:t>-1</a:t>
                </a:r>
                <a:endParaRPr lang="ru-RU" dirty="0"/>
              </a:p>
            </p:txBody>
          </p:sp>
        </mc:Choice>
        <mc:Fallback xmlns="">
          <p:sp>
            <p:nvSpPr>
              <p:cNvPr id="15" name="Прямоугольник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8367" y="3592707"/>
                <a:ext cx="956544" cy="391261"/>
              </a:xfrm>
              <a:prstGeom prst="rect">
                <a:avLst/>
              </a:prstGeom>
              <a:blipFill>
                <a:blip r:embed="rId11"/>
                <a:stretch>
                  <a:fillRect t="-6154" r="-5096" b="-1846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57154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647D957-91ED-4DFD-BF38-CD0297336D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4118"/>
            <a:ext cx="10515600" cy="782357"/>
          </a:xfrm>
        </p:spPr>
        <p:txBody>
          <a:bodyPr/>
          <a:lstStyle/>
          <a:p>
            <a:r>
              <a:rPr lang="ru-RU" b="1" dirty="0"/>
              <a:t>Корреляция</a:t>
            </a:r>
            <a:endParaRPr lang="en-US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4718F5E-C23C-4099-A406-E529666DEA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6165" y="923365"/>
            <a:ext cx="10887635" cy="5710517"/>
          </a:xfrm>
        </p:spPr>
        <p:txBody>
          <a:bodyPr>
            <a:normAutofit/>
          </a:bodyPr>
          <a:lstStyle/>
          <a:p>
            <a:r>
              <a:rPr lang="ru-RU" dirty="0"/>
              <a:t>Пример ACF. Синяя линия показывает уверенность (равную дисперсии).</a:t>
            </a:r>
            <a:endParaRPr lang="en-US" dirty="0"/>
          </a:p>
        </p:txBody>
      </p:sp>
      <p:pic>
        <p:nvPicPr>
          <p:cNvPr id="6146" name="Picture 2" descr="image.png">
            <a:extLst>
              <a:ext uri="{FF2B5EF4-FFF2-40B4-BE49-F238E27FC236}">
                <a16:creationId xmlns:a16="http://schemas.microsoft.com/office/drawing/2014/main" id="{792A2B3B-DAF0-41B1-A600-D67BD47395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995863"/>
            <a:ext cx="10394469" cy="3065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Прямоугольник 3"/>
              <p:cNvSpPr/>
              <p:nvPr/>
            </p:nvSpPr>
            <p:spPr>
              <a:xfrm>
                <a:off x="4006507" y="2019375"/>
                <a:ext cx="4066690" cy="7066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𝑐𝑜𝑟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undOvr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</m:e>
                          </m:nary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𝑒𝑣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)(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𝑒𝑣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𝑣𝑎𝑟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4" name="Прямоугольник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6507" y="2019375"/>
                <a:ext cx="4066690" cy="70666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0466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736</TotalTime>
  <Words>1153</Words>
  <Application>Microsoft Office PowerPoint</Application>
  <PresentationFormat>Широкоэкранный</PresentationFormat>
  <Paragraphs>180</Paragraphs>
  <Slides>28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28</vt:i4>
      </vt:variant>
    </vt:vector>
  </HeadingPairs>
  <TitlesOfParts>
    <vt:vector size="34" baseType="lpstr">
      <vt:lpstr>Arial</vt:lpstr>
      <vt:lpstr>Calibri</vt:lpstr>
      <vt:lpstr>Calibri Light</vt:lpstr>
      <vt:lpstr>Cambria Math</vt:lpstr>
      <vt:lpstr>Times New Roman</vt:lpstr>
      <vt:lpstr>Тема Office</vt:lpstr>
      <vt:lpstr>Статистический подход к анализу  временных рядов.</vt:lpstr>
      <vt:lpstr>Статистические характеристики временного ряда</vt:lpstr>
      <vt:lpstr>Статистические характеристики временного ряда</vt:lpstr>
      <vt:lpstr>Автокорреляционная функция</vt:lpstr>
      <vt:lpstr>Другие взаимно-ковариационные функции</vt:lpstr>
      <vt:lpstr>Другие взаимно-ковариационные функции</vt:lpstr>
      <vt:lpstr>Свертка и корреляция</vt:lpstr>
      <vt:lpstr>Коэффициент корреляции </vt:lpstr>
      <vt:lpstr>Корреляция</vt:lpstr>
      <vt:lpstr>Анализ стационарности</vt:lpstr>
      <vt:lpstr>Анализ стационарности</vt:lpstr>
      <vt:lpstr>Анализ стационарности</vt:lpstr>
      <vt:lpstr>Анализ стационарности</vt:lpstr>
      <vt:lpstr>Анализ нестационарности</vt:lpstr>
      <vt:lpstr>Белый Гауссов шум</vt:lpstr>
      <vt:lpstr>Преобразования нестационарных временных рядов</vt:lpstr>
      <vt:lpstr>Преобразования нестационарных временных рядов</vt:lpstr>
      <vt:lpstr>Преобразования нестационарных временных рядов</vt:lpstr>
      <vt:lpstr>Преобразования нестационарных временных рядов</vt:lpstr>
      <vt:lpstr>Окрашенный шум</vt:lpstr>
      <vt:lpstr>Гетероскедастичность</vt:lpstr>
      <vt:lpstr>Гетероскедастичность</vt:lpstr>
      <vt:lpstr>Задание</vt:lpstr>
      <vt:lpstr>Задание</vt:lpstr>
      <vt:lpstr>Задание</vt:lpstr>
      <vt:lpstr>Задание</vt:lpstr>
      <vt:lpstr>Вопросы Базовые 1й верно</vt:lpstr>
      <vt:lpstr>Вопросы Продвинутые (X)-верно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Time Series Analysis</dc:title>
  <dc:creator>Ронкин Михаил Владимирович</dc:creator>
  <cp:lastModifiedBy>Ронкин Михаил Владимирович</cp:lastModifiedBy>
  <cp:revision>85</cp:revision>
  <dcterms:created xsi:type="dcterms:W3CDTF">2021-10-31T10:57:36Z</dcterms:created>
  <dcterms:modified xsi:type="dcterms:W3CDTF">2023-08-14T14:29:16Z</dcterms:modified>
</cp:coreProperties>
</file>